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315" r:id="rId2"/>
    <p:sldId id="436" r:id="rId3"/>
    <p:sldId id="429" r:id="rId4"/>
    <p:sldId id="344" r:id="rId5"/>
    <p:sldId id="403" r:id="rId6"/>
    <p:sldId id="435" r:id="rId7"/>
    <p:sldId id="430" r:id="rId8"/>
    <p:sldId id="431" r:id="rId9"/>
    <p:sldId id="432" r:id="rId10"/>
    <p:sldId id="345" r:id="rId11"/>
    <p:sldId id="412" r:id="rId12"/>
    <p:sldId id="433" r:id="rId13"/>
    <p:sldId id="413" r:id="rId14"/>
    <p:sldId id="434" r:id="rId15"/>
    <p:sldId id="382" r:id="rId16"/>
    <p:sldId id="381" r:id="rId17"/>
    <p:sldId id="346" r:id="rId18"/>
    <p:sldId id="406" r:id="rId19"/>
    <p:sldId id="407" r:id="rId20"/>
    <p:sldId id="438" r:id="rId21"/>
    <p:sldId id="414" r:id="rId22"/>
    <p:sldId id="428" r:id="rId23"/>
    <p:sldId id="437" r:id="rId24"/>
    <p:sldId id="416" r:id="rId25"/>
    <p:sldId id="417" r:id="rId26"/>
    <p:sldId id="418" r:id="rId27"/>
    <p:sldId id="419" r:id="rId28"/>
    <p:sldId id="420" r:id="rId29"/>
    <p:sldId id="423" r:id="rId30"/>
    <p:sldId id="424" r:id="rId31"/>
    <p:sldId id="269" r:id="rId32"/>
    <p:sldId id="375" r:id="rId33"/>
  </p:sldIdLst>
  <p:sldSz cx="9144000" cy="6858000" type="screen4x3"/>
  <p:notesSz cx="6662738" cy="9832975"/>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cumen Infotech"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C99"/>
    <a:srgbClr val="CCECFF"/>
    <a:srgbClr val="FFBE9D"/>
    <a:srgbClr val="FFCC66"/>
    <a:srgbClr val="CEDEE0"/>
    <a:srgbClr val="FF3300"/>
    <a:srgbClr val="FFFF99"/>
    <a:srgbClr val="C8D7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autoAdjust="0"/>
    <p:restoredTop sz="94660" autoAdjust="0"/>
  </p:normalViewPr>
  <p:slideViewPr>
    <p:cSldViewPr>
      <p:cViewPr varScale="1">
        <p:scale>
          <a:sx n="48" d="100"/>
          <a:sy n="48" d="100"/>
        </p:scale>
        <p:origin x="-732" y="-90"/>
      </p:cViewPr>
      <p:guideLst>
        <p:guide orient="horz" pos="1056"/>
        <p:guide pos="9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078"/>
    </p:cViewPr>
  </p:sorterViewPr>
  <p:notesViewPr>
    <p:cSldViewPr>
      <p:cViewPr>
        <p:scale>
          <a:sx n="100" d="100"/>
          <a:sy n="100" d="100"/>
        </p:scale>
        <p:origin x="-840" y="-72"/>
      </p:cViewPr>
      <p:guideLst>
        <p:guide orient="horz" pos="3097"/>
        <p:guide pos="209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8114" name="Rectangle 2"/>
          <p:cNvSpPr>
            <a:spLocks noGrp="1" noChangeArrowheads="1"/>
          </p:cNvSpPr>
          <p:nvPr>
            <p:ph type="hdr" sz="quarter"/>
          </p:nvPr>
        </p:nvSpPr>
        <p:spPr bwMode="auto">
          <a:xfrm>
            <a:off x="0" y="0"/>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218115" name="Rectangle 3"/>
          <p:cNvSpPr>
            <a:spLocks noGrp="1" noChangeArrowheads="1"/>
          </p:cNvSpPr>
          <p:nvPr>
            <p:ph type="dt" sz="quarter" idx="1"/>
          </p:nvPr>
        </p:nvSpPr>
        <p:spPr bwMode="auto">
          <a:xfrm>
            <a:off x="3773488" y="0"/>
            <a:ext cx="2887662"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218116" name="Rectangle 4"/>
          <p:cNvSpPr>
            <a:spLocks noGrp="1" noChangeArrowheads="1"/>
          </p:cNvSpPr>
          <p:nvPr>
            <p:ph type="ftr" sz="quarter" idx="2"/>
          </p:nvPr>
        </p:nvSpPr>
        <p:spPr bwMode="auto">
          <a:xfrm>
            <a:off x="0" y="9339263"/>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218117" name="Rectangle 5"/>
          <p:cNvSpPr>
            <a:spLocks noGrp="1" noChangeArrowheads="1"/>
          </p:cNvSpPr>
          <p:nvPr>
            <p:ph type="sldNum" sz="quarter" idx="3"/>
          </p:nvPr>
        </p:nvSpPr>
        <p:spPr bwMode="auto">
          <a:xfrm>
            <a:off x="3773488" y="9339263"/>
            <a:ext cx="2887662"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43373EA5-2837-4FB8-8183-BAD7A6382543}" type="slidenum">
              <a:rPr lang="en-US"/>
              <a:pPr/>
              <a:t>‹#›</a:t>
            </a:fld>
            <a:endParaRPr lang="en-US"/>
          </a:p>
        </p:txBody>
      </p:sp>
    </p:spTree>
    <p:extLst>
      <p:ext uri="{BB962C8B-B14F-4D97-AF65-F5344CB8AC3E}">
        <p14:creationId xmlns:p14="http://schemas.microsoft.com/office/powerpoint/2010/main" val="36890460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050"/>
          <p:cNvSpPr>
            <a:spLocks noGrp="1" noChangeArrowheads="1"/>
          </p:cNvSpPr>
          <p:nvPr>
            <p:ph type="hdr" sz="quarter"/>
          </p:nvPr>
        </p:nvSpPr>
        <p:spPr bwMode="auto">
          <a:xfrm>
            <a:off x="0" y="0"/>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66563" name="Rectangle 2051"/>
          <p:cNvSpPr>
            <a:spLocks noGrp="1" noChangeArrowheads="1"/>
          </p:cNvSpPr>
          <p:nvPr>
            <p:ph type="dt" idx="1"/>
          </p:nvPr>
        </p:nvSpPr>
        <p:spPr bwMode="auto">
          <a:xfrm>
            <a:off x="3775075" y="0"/>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66564" name="Rectangle 2052"/>
          <p:cNvSpPr>
            <a:spLocks noChangeArrowheads="1" noTextEdit="1"/>
          </p:cNvSpPr>
          <p:nvPr>
            <p:ph type="sldImg" idx="2"/>
          </p:nvPr>
        </p:nvSpPr>
        <p:spPr bwMode="auto">
          <a:xfrm>
            <a:off x="874713" y="738188"/>
            <a:ext cx="4914900" cy="36861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6565" name="Rectangle 2053"/>
          <p:cNvSpPr>
            <a:spLocks noGrp="1" noChangeArrowheads="1"/>
          </p:cNvSpPr>
          <p:nvPr>
            <p:ph type="body" sz="quarter" idx="3"/>
          </p:nvPr>
        </p:nvSpPr>
        <p:spPr bwMode="auto">
          <a:xfrm>
            <a:off x="889000" y="4670425"/>
            <a:ext cx="4884738" cy="4424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6566" name="Rectangle 2054"/>
          <p:cNvSpPr>
            <a:spLocks noGrp="1" noChangeArrowheads="1"/>
          </p:cNvSpPr>
          <p:nvPr>
            <p:ph type="ftr" sz="quarter" idx="4"/>
          </p:nvPr>
        </p:nvSpPr>
        <p:spPr bwMode="auto">
          <a:xfrm>
            <a:off x="0" y="9340850"/>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66567" name="Rectangle 2055"/>
          <p:cNvSpPr>
            <a:spLocks noGrp="1" noChangeArrowheads="1"/>
          </p:cNvSpPr>
          <p:nvPr>
            <p:ph type="sldNum" sz="quarter" idx="5"/>
          </p:nvPr>
        </p:nvSpPr>
        <p:spPr bwMode="auto">
          <a:xfrm>
            <a:off x="3775075" y="9340850"/>
            <a:ext cx="288766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002F2CC8-E633-4E7B-803E-F4776DC2EBBF}" type="slidenum">
              <a:rPr lang="en-US"/>
              <a:pPr/>
              <a:t>‹#›</a:t>
            </a:fld>
            <a:endParaRPr lang="en-US"/>
          </a:p>
        </p:txBody>
      </p:sp>
    </p:spTree>
    <p:extLst>
      <p:ext uri="{BB962C8B-B14F-4D97-AF65-F5344CB8AC3E}">
        <p14:creationId xmlns:p14="http://schemas.microsoft.com/office/powerpoint/2010/main" val="77583569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9010CD6F-A69A-45CA-AB65-6BDA28F8E864}" type="slidenum">
              <a:rPr lang="en-US"/>
              <a:pPr/>
              <a:t>1</a:t>
            </a:fld>
            <a:endParaRPr lang="en-US"/>
          </a:p>
        </p:txBody>
      </p:sp>
      <p:sp>
        <p:nvSpPr>
          <p:cNvPr id="123906" name="Rectangle 3074"/>
          <p:cNvSpPr>
            <a:spLocks noChangeArrowheads="1" noTextEdit="1"/>
          </p:cNvSpPr>
          <p:nvPr>
            <p:ph type="sldImg"/>
          </p:nvPr>
        </p:nvSpPr>
        <p:spPr bwMode="auto">
          <a:xfrm>
            <a:off x="874713" y="738188"/>
            <a:ext cx="4914900" cy="3686175"/>
          </a:xfrm>
          <a:prstGeom prst="rect">
            <a:avLst/>
          </a:prstGeom>
          <a:solidFill>
            <a:srgbClr val="FFFFFF"/>
          </a:solidFill>
          <a:ln>
            <a:solidFill>
              <a:srgbClr val="000000"/>
            </a:solidFill>
            <a:miter lim="800000"/>
            <a:headEnd/>
            <a:tailEnd/>
          </a:ln>
        </p:spPr>
      </p:sp>
      <p:sp>
        <p:nvSpPr>
          <p:cNvPr id="123907" name="Rectangle 3075"/>
          <p:cNvSpPr>
            <a:spLocks noChangeArrowheads="1"/>
          </p:cNvSpPr>
          <p:nvPr>
            <p:ph type="body" idx="1"/>
          </p:nvPr>
        </p:nvSpPr>
        <p:spPr bwMode="auto">
          <a:xfrm>
            <a:off x="889000" y="4670425"/>
            <a:ext cx="4884738" cy="4424363"/>
          </a:xfrm>
          <a:prstGeom prst="rect">
            <a:avLst/>
          </a:prstGeom>
          <a:solidFill>
            <a:srgbClr val="FFFFFF"/>
          </a:solidFill>
          <a:ln>
            <a:solidFill>
              <a:srgbClr val="000000"/>
            </a:solidFill>
            <a:miter lim="800000"/>
            <a:headEnd/>
            <a:tailEnd/>
          </a:ln>
        </p:spPr>
        <p:txBody>
          <a:bodyPr/>
          <a:lstStyle/>
          <a:p>
            <a:pPr marL="228600" indent="-228600"/>
            <a:r>
              <a:rPr lang="en-US"/>
              <a:t>	Explain the students that in RDBMS the data related to a particular entity might be stored in multiple tables. Therefore, you generally needs to retrieve data from multiple tables. The data from multiple tables can be retrieved using a join. </a:t>
            </a:r>
          </a:p>
          <a:p>
            <a:pPr marL="228600" indent="-228600"/>
            <a:r>
              <a:rPr lang="en-US">
                <a:cs typeface="Times New Roman" pitchFamily="18" charset="0"/>
              </a:rPr>
              <a:t>	</a:t>
            </a:r>
            <a:r>
              <a:rPr lang="en-US" b="1">
                <a:cs typeface="Times New Roman" pitchFamily="18" charset="0"/>
              </a:rPr>
              <a:t>Input</a:t>
            </a:r>
          </a:p>
          <a:p>
            <a:pPr marL="228600" indent="-228600"/>
            <a:r>
              <a:rPr lang="en-US">
                <a:cs typeface="Times New Roman" pitchFamily="18" charset="0"/>
              </a:rPr>
              <a:t>	 To execute the queries for FULL OUTER JOIN and CROSS JOIN, you need to use tables that are not existing in the AdventureWorks database. Therefore, you need to create the tables in the database and insert values in them. For this, you need to run the database scripts provided in the DataFiles_for_faculty\Chapter 3 folder in the TIRM CD at the beginning of the session.</a:t>
            </a:r>
            <a:r>
              <a:rPr lang="en-US"/>
              <a: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28829898-A954-446B-904C-F6C8A5CD99E6}" type="slidenum">
              <a:rPr lang="en-US"/>
              <a:pPr/>
              <a:t>10</a:t>
            </a:fld>
            <a:endParaRPr lang="en-US"/>
          </a:p>
        </p:txBody>
      </p:sp>
      <p:sp>
        <p:nvSpPr>
          <p:cNvPr id="204802" name="Rectangle 2"/>
          <p:cNvSpPr>
            <a:spLocks noChangeArrowheads="1" noTextEdit="1"/>
          </p:cNvSpPr>
          <p:nvPr>
            <p:ph type="sldImg"/>
          </p:nvPr>
        </p:nvSpPr>
        <p:spPr>
          <a:ln/>
        </p:spPr>
      </p:sp>
      <p:sp>
        <p:nvSpPr>
          <p:cNvPr id="204803" name="Rectangle 3"/>
          <p:cNvSpPr>
            <a:spLocks noGrp="1" noChangeArrowheads="1"/>
          </p:cNvSpPr>
          <p:nvPr>
            <p:ph type="body" idx="1"/>
          </p:nvPr>
        </p:nvSpPr>
        <p:spPr/>
        <p:txBody>
          <a:bodyPr/>
          <a:lstStyle/>
          <a:p>
            <a:endParaRPr lang="en-US" sz="800"/>
          </a:p>
          <a:p>
            <a:r>
              <a:rPr lang="en-US" sz="800" b="1"/>
              <a:t>Example: (LEFT OUTER)</a:t>
            </a:r>
          </a:p>
          <a:p>
            <a:r>
              <a:rPr lang="en-US" sz="800"/>
              <a:t>SELECT p.ProductID, p1.SalesOrderID, p1.UnitPrice FROM Sales.SpecialOfferProduct p LEFT OUTER JOIN</a:t>
            </a:r>
          </a:p>
          <a:p>
            <a:r>
              <a:rPr lang="en-US" sz="800"/>
              <a:t>[Sales].[SalesOrderDetail] p1 on p. ProductID = p1.ProductID WHERE SalesOrderID IS NULL</a:t>
            </a:r>
          </a:p>
          <a:p>
            <a:r>
              <a:rPr lang="en-US" sz="800" b="1"/>
              <a:t>Example: (RIGHT OUTER)</a:t>
            </a:r>
            <a:endParaRPr lang="en-US" sz="800"/>
          </a:p>
          <a:p>
            <a:r>
              <a:rPr lang="en-US" sz="800"/>
              <a:t>SELECT e.Title, d.JobCandidateID FROM HumanResources.Employee e </a:t>
            </a:r>
          </a:p>
          <a:p>
            <a:r>
              <a:rPr lang="en-US" sz="800"/>
              <a:t>RIGHT OUTER JOIN HumanResources.JobCandidate d on e.EmployeeID=d.EmployeeID</a:t>
            </a:r>
          </a:p>
          <a:p>
            <a:r>
              <a:rPr lang="en-US" sz="800" b="1"/>
              <a:t>Example: (FULL OUTER)</a:t>
            </a:r>
          </a:p>
          <a:p>
            <a:r>
              <a:rPr lang="en-US" sz="800"/>
              <a:t>SELECT e.EmployeeID, e.EmployeeName,ed.EmployeeEducationCode,</a:t>
            </a:r>
          </a:p>
          <a:p>
            <a:r>
              <a:rPr lang="en-US" sz="800"/>
              <a:t>ed.Education </a:t>
            </a:r>
          </a:p>
          <a:p>
            <a:r>
              <a:rPr lang="en-US" sz="800"/>
              <a:t>FROM Employee e FULL OUTER JOIN</a:t>
            </a:r>
          </a:p>
          <a:p>
            <a:r>
              <a:rPr lang="en-US" sz="800"/>
              <a:t>Education ed on e.EmployeeEducationCode = ed.EmployeeEducationCode</a:t>
            </a:r>
          </a:p>
          <a:p>
            <a:endParaRPr lang="en-US"/>
          </a:p>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E474C2A5-CE9A-4AB8-A5F5-0C83CC90DBF9}" type="slidenum">
              <a:rPr lang="en-US"/>
              <a:pPr/>
              <a:t>11</a:t>
            </a:fld>
            <a:endParaRPr lang="en-US"/>
          </a:p>
        </p:txBody>
      </p:sp>
      <p:sp>
        <p:nvSpPr>
          <p:cNvPr id="381954" name="Rectangle 2"/>
          <p:cNvSpPr>
            <a:spLocks noChangeArrowheads="1" noTextEdit="1"/>
          </p:cNvSpPr>
          <p:nvPr>
            <p:ph type="sldImg"/>
          </p:nvPr>
        </p:nvSpPr>
        <p:spPr>
          <a:ln/>
        </p:spPr>
      </p:sp>
      <p:sp>
        <p:nvSpPr>
          <p:cNvPr id="381955" name="Rectangle 3"/>
          <p:cNvSpPr>
            <a:spLocks noGrp="1" noChangeArrowheads="1"/>
          </p:cNvSpPr>
          <p:nvPr>
            <p:ph type="body" idx="1"/>
          </p:nvPr>
        </p:nvSpPr>
        <p:spPr/>
        <p:txBody>
          <a:bodyPr/>
          <a:lstStyle/>
          <a:p>
            <a:endParaRPr lang="en-IN"/>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D4F61358-89A3-4B77-BDFE-53DDF35DB06F}" type="slidenum">
              <a:rPr lang="en-US"/>
              <a:pPr/>
              <a:t>12</a:t>
            </a:fld>
            <a:endParaRPr lang="en-US"/>
          </a:p>
        </p:txBody>
      </p:sp>
      <p:sp>
        <p:nvSpPr>
          <p:cNvPr id="440322" name="Rectangle 2"/>
          <p:cNvSpPr>
            <a:spLocks noChangeArrowheads="1" noTextEdit="1"/>
          </p:cNvSpPr>
          <p:nvPr>
            <p:ph type="sldImg"/>
          </p:nvPr>
        </p:nvSpPr>
        <p:spPr>
          <a:ln/>
        </p:spPr>
      </p:sp>
      <p:sp>
        <p:nvSpPr>
          <p:cNvPr id="440323" name="Rectangle 3"/>
          <p:cNvSpPr>
            <a:spLocks noGrp="1" noChangeArrowheads="1"/>
          </p:cNvSpPr>
          <p:nvPr>
            <p:ph type="body" idx="1"/>
          </p:nvPr>
        </p:nvSpPr>
        <p:spPr/>
        <p:txBody>
          <a:bodyPr/>
          <a:lstStyle/>
          <a:p>
            <a:r>
              <a:rPr lang="en-US"/>
              <a:t>Explain the concept of CROSS JOIN to the students. Tell them that CROSS JOIN displays a combination of all the rows from one table with all the rows from the other one. Also tell them that it shows the Cartesian Product between the rows of first and second table.</a:t>
            </a:r>
          </a:p>
          <a:p>
            <a:r>
              <a:rPr lang="en-US" b="1"/>
              <a:t>FAQs</a:t>
            </a:r>
          </a:p>
          <a:p>
            <a:r>
              <a:rPr lang="en-US" b="1"/>
              <a:t>Question: </a:t>
            </a:r>
            <a:r>
              <a:rPr lang="en-US"/>
              <a:t>What is the difference between FULL OUTER JOIN and CROSS JOIN?</a:t>
            </a:r>
          </a:p>
          <a:p>
            <a:r>
              <a:rPr lang="en-US" b="1"/>
              <a:t>Answer</a:t>
            </a:r>
            <a:r>
              <a:rPr lang="en-US"/>
              <a:t>: A FULL OUTER JOIN displays all matching and non-matching rows from both the tables and displays NULL in place of non-matching rows. Whereas, a CROSS JOIN displays all the possible combination of all the rows in both the tables.</a:t>
            </a:r>
          </a:p>
          <a:p>
            <a:endParaRPr lang="en-US" b="1"/>
          </a:p>
          <a:p>
            <a:r>
              <a:rPr lang="en-US" b="1"/>
              <a:t>Additional Input</a:t>
            </a:r>
          </a:p>
          <a:p>
            <a:r>
              <a:rPr lang="en-US"/>
              <a:t>A Cartesian Product is the set of all possible ordered pairs between two sets.</a:t>
            </a:r>
          </a:p>
          <a:p>
            <a:endParaRPr lang="en-US" b="1"/>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2C5D3B00-EED6-42FB-819B-37A208B6B05C}" type="slidenum">
              <a:rPr lang="en-US"/>
              <a:pPr/>
              <a:t>13</a:t>
            </a:fld>
            <a:endParaRPr lang="en-US"/>
          </a:p>
        </p:txBody>
      </p:sp>
      <p:sp>
        <p:nvSpPr>
          <p:cNvPr id="384002" name="Rectangle 2"/>
          <p:cNvSpPr>
            <a:spLocks noChangeArrowheads="1" noTextEdit="1"/>
          </p:cNvSpPr>
          <p:nvPr>
            <p:ph type="sldImg"/>
          </p:nvPr>
        </p:nvSpPr>
        <p:spPr>
          <a:ln/>
        </p:spPr>
      </p:sp>
      <p:sp>
        <p:nvSpPr>
          <p:cNvPr id="384003" name="Rectangle 3"/>
          <p:cNvSpPr>
            <a:spLocks noGrp="1" noChangeArrowheads="1"/>
          </p:cNvSpPr>
          <p:nvPr>
            <p:ph type="body" idx="1"/>
          </p:nvPr>
        </p:nvSpPr>
        <p:spPr/>
        <p:txBody>
          <a:bodyPr/>
          <a:lstStyle/>
          <a:p>
            <a:r>
              <a:rPr lang="en-US" b="1"/>
              <a:t>Example</a:t>
            </a:r>
          </a:p>
          <a:p>
            <a:r>
              <a:rPr lang="en-US"/>
              <a:t>Select A.CompDescription, B.AddOnDescription, A.Price + B.Price as 'Total Cost' from ComputerDetails A CROSS JOIN AddOnDetails B</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883440DF-C4F5-41D5-BD3E-C99BA6BEF982}" type="slidenum">
              <a:rPr lang="en-US"/>
              <a:pPr/>
              <a:t>14</a:t>
            </a:fld>
            <a:endParaRPr lang="en-US"/>
          </a:p>
        </p:txBody>
      </p:sp>
      <p:sp>
        <p:nvSpPr>
          <p:cNvPr id="441346" name="Rectangle 2"/>
          <p:cNvSpPr>
            <a:spLocks noChangeArrowheads="1" noTextEdit="1"/>
          </p:cNvSpPr>
          <p:nvPr>
            <p:ph type="sldImg"/>
          </p:nvPr>
        </p:nvSpPr>
        <p:spPr>
          <a:ln/>
        </p:spPr>
      </p:sp>
      <p:sp>
        <p:nvSpPr>
          <p:cNvPr id="441347" name="Rectangle 3"/>
          <p:cNvSpPr>
            <a:spLocks noGrp="1" noChangeArrowheads="1"/>
          </p:cNvSpPr>
          <p:nvPr>
            <p:ph type="body" idx="1"/>
          </p:nvPr>
        </p:nvSpPr>
        <p:spPr/>
        <p:txBody>
          <a:bodyPr/>
          <a:lstStyle/>
          <a:p>
            <a:r>
              <a:rPr lang="en-US"/>
              <a:t>Explain the concept of EQUI join to the student.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342780CD-1E80-4BB5-AB80-EA274B002296}" type="slidenum">
              <a:rPr lang="en-US"/>
              <a:pPr/>
              <a:t>15</a:t>
            </a:fld>
            <a:endParaRPr lang="en-US"/>
          </a:p>
        </p:txBody>
      </p:sp>
      <p:sp>
        <p:nvSpPr>
          <p:cNvPr id="314370" name="Rectangle 2"/>
          <p:cNvSpPr>
            <a:spLocks noChangeArrowheads="1" noTextEdit="1"/>
          </p:cNvSpPr>
          <p:nvPr>
            <p:ph type="sldImg"/>
          </p:nvPr>
        </p:nvSpPr>
        <p:spPr>
          <a:ln/>
        </p:spPr>
      </p:sp>
      <p:sp>
        <p:nvSpPr>
          <p:cNvPr id="314371" name="Rectangle 3"/>
          <p:cNvSpPr>
            <a:spLocks noGrp="1" noChangeArrowheads="1"/>
          </p:cNvSpPr>
          <p:nvPr>
            <p:ph type="body" idx="1"/>
          </p:nvPr>
        </p:nvSpPr>
        <p:spPr/>
        <p:txBody>
          <a:bodyPr/>
          <a:lstStyle/>
          <a:p>
            <a:r>
              <a:rPr lang="en-US"/>
              <a:t>Conceptually equijoin is same as inner join and is used to list all the columns from the joining tables. </a:t>
            </a:r>
          </a:p>
          <a:p>
            <a:r>
              <a:rPr lang="en-US" b="1"/>
              <a:t>Example</a:t>
            </a:r>
            <a:endParaRPr lang="en-US"/>
          </a:p>
          <a:p>
            <a:r>
              <a:rPr lang="en-US"/>
              <a:t>SELECT * FROM HumanResources.EmployeeDepartmentHistory d JOIN HumanResources.Employee e ON d.EmployeeID = e.EmployeeID JOIN HumanResources.Department p ON p.DepartmentID = d.DepartmentID</a:t>
            </a:r>
          </a:p>
          <a:p>
            <a:endParaRPr lang="en-US"/>
          </a:p>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C0B2B814-CA29-43C4-802E-E82E405219A6}" type="slidenum">
              <a:rPr lang="en-US"/>
              <a:pPr/>
              <a:t>16</a:t>
            </a:fld>
            <a:endParaRPr lang="en-US"/>
          </a:p>
        </p:txBody>
      </p:sp>
      <p:sp>
        <p:nvSpPr>
          <p:cNvPr id="312322" name="Rectangle 2"/>
          <p:cNvSpPr>
            <a:spLocks noChangeArrowheads="1" noTextEdit="1"/>
          </p:cNvSpPr>
          <p:nvPr>
            <p:ph type="sldImg"/>
          </p:nvPr>
        </p:nvSpPr>
        <p:spPr>
          <a:ln/>
        </p:spPr>
      </p:sp>
      <p:sp>
        <p:nvSpPr>
          <p:cNvPr id="312323" name="Rectangle 3"/>
          <p:cNvSpPr>
            <a:spLocks noGrp="1" noChangeArrowheads="1"/>
          </p:cNvSpPr>
          <p:nvPr>
            <p:ph type="body" idx="1"/>
          </p:nvPr>
        </p:nvSpPr>
        <p:spPr/>
        <p:txBody>
          <a:bodyPr/>
          <a:lstStyle/>
          <a:p>
            <a:endParaRPr lang="en-IN"/>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7750D496-AB97-4CBE-BE1C-DB5C9EFA5D7A}" type="slidenum">
              <a:rPr lang="en-US"/>
              <a:pPr/>
              <a:t>17</a:t>
            </a:fld>
            <a:endParaRPr lang="en-US"/>
          </a:p>
        </p:txBody>
      </p:sp>
      <p:sp>
        <p:nvSpPr>
          <p:cNvPr id="206850" name="Rectangle 2"/>
          <p:cNvSpPr>
            <a:spLocks noChangeArrowheads="1" noTextEdit="1"/>
          </p:cNvSpPr>
          <p:nvPr>
            <p:ph type="sldImg"/>
          </p:nvPr>
        </p:nvSpPr>
        <p:spPr>
          <a:ln/>
        </p:spPr>
      </p:sp>
      <p:sp>
        <p:nvSpPr>
          <p:cNvPr id="206851" name="Rectangle 3"/>
          <p:cNvSpPr>
            <a:spLocks noGrp="1" noChangeArrowheads="1"/>
          </p:cNvSpPr>
          <p:nvPr>
            <p:ph type="body" idx="1"/>
          </p:nvPr>
        </p:nvSpPr>
        <p:spPr/>
        <p:txBody>
          <a:bodyPr/>
          <a:lstStyle/>
          <a:p>
            <a:r>
              <a:rPr lang="en-US" b="1"/>
              <a:t>Example:</a:t>
            </a:r>
          </a:p>
          <a:p>
            <a:r>
              <a:rPr lang="en-US"/>
              <a:t>SELECT a.EmployeeID, a.Title as Employee_Designation, a.ManagerID, b.Title AS Manager_Designation FROM HumanResources.Employee a, HumanResources.Employee b where a.ManagerID = b.EmployeeID</a:t>
            </a:r>
          </a:p>
          <a:p>
            <a:endParaRPr lang="en-US"/>
          </a:p>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EBACE9CF-FB00-447E-B2F5-FB8268289912}" type="slidenum">
              <a:rPr lang="en-US"/>
              <a:pPr/>
              <a:t>18</a:t>
            </a:fld>
            <a:endParaRPr lang="en-US"/>
          </a:p>
        </p:txBody>
      </p:sp>
      <p:sp>
        <p:nvSpPr>
          <p:cNvPr id="368642" name="Rectangle 2"/>
          <p:cNvSpPr>
            <a:spLocks noChangeArrowheads="1" noTextEdit="1"/>
          </p:cNvSpPr>
          <p:nvPr>
            <p:ph type="sldImg"/>
          </p:nvPr>
        </p:nvSpPr>
        <p:spPr>
          <a:ln/>
        </p:spPr>
      </p:sp>
      <p:sp>
        <p:nvSpPr>
          <p:cNvPr id="368643" name="Rectangle 3"/>
          <p:cNvSpPr>
            <a:spLocks noGrp="1" noChangeArrowheads="1"/>
          </p:cNvSpPr>
          <p:nvPr>
            <p:ph type="body" idx="1"/>
          </p:nvPr>
        </p:nvSpPr>
        <p:spPr/>
        <p:txBody>
          <a:bodyPr/>
          <a:lstStyle/>
          <a:p>
            <a:endParaRPr lang="en-IN"/>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BC735C84-7710-4E41-B3C9-EBFD3123EF31}" type="slidenum">
              <a:rPr lang="en-US"/>
              <a:pPr/>
              <a:t>19</a:t>
            </a:fld>
            <a:endParaRPr lang="en-US"/>
          </a:p>
        </p:txBody>
      </p:sp>
      <p:sp>
        <p:nvSpPr>
          <p:cNvPr id="370690" name="Rectangle 2"/>
          <p:cNvSpPr>
            <a:spLocks noChangeArrowheads="1" noTextEdit="1"/>
          </p:cNvSpPr>
          <p:nvPr>
            <p:ph type="sldImg"/>
          </p:nvPr>
        </p:nvSpPr>
        <p:spPr>
          <a:ln/>
        </p:spPr>
      </p:sp>
      <p:sp>
        <p:nvSpPr>
          <p:cNvPr id="370691" name="Rectangle 3"/>
          <p:cNvSpPr>
            <a:spLocks noGrp="1" noChangeArrowheads="1"/>
          </p:cNvSpPr>
          <p:nvPr>
            <p:ph type="body" idx="1"/>
          </p:nvPr>
        </p:nvSpPr>
        <p:spPr/>
        <p:txBody>
          <a:bodyPr/>
          <a:lstStyle/>
          <a:p>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742ABFF3-529C-4BC9-94D9-EFD4A98CA1D7}" type="slidenum">
              <a:rPr lang="en-US"/>
              <a:pPr/>
              <a:t>2</a:t>
            </a:fld>
            <a:endParaRPr lang="en-US"/>
          </a:p>
        </p:txBody>
      </p:sp>
      <p:sp>
        <p:nvSpPr>
          <p:cNvPr id="430082" name="Rectangle 2"/>
          <p:cNvSpPr>
            <a:spLocks noChangeArrowheads="1" noTextEdit="1"/>
          </p:cNvSpPr>
          <p:nvPr>
            <p:ph type="sldImg"/>
          </p:nvPr>
        </p:nvSpPr>
        <p:spPr>
          <a:ln/>
        </p:spPr>
      </p:sp>
      <p:sp>
        <p:nvSpPr>
          <p:cNvPr id="430083" name="Rectangle 3"/>
          <p:cNvSpPr>
            <a:spLocks noGrp="1" noChangeArrowheads="1"/>
          </p:cNvSpPr>
          <p:nvPr>
            <p:ph type="body" idx="1"/>
          </p:nvPr>
        </p:nvSpPr>
        <p:spPr/>
        <p:txBody>
          <a:bodyPr/>
          <a:lstStyle/>
          <a:p>
            <a:r>
              <a:rPr lang="en-US"/>
              <a:t>Explain the students that on the basis of the requirement, the database developer might use any of the given type of joins.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C93E29D9-78B5-43F5-ACE4-60E31B040010}" type="slidenum">
              <a:rPr lang="en-US"/>
              <a:pPr/>
              <a:t>20</a:t>
            </a:fld>
            <a:endParaRPr lang="en-US"/>
          </a:p>
        </p:txBody>
      </p:sp>
      <p:sp>
        <p:nvSpPr>
          <p:cNvPr id="436226" name="Rectangle 2"/>
          <p:cNvSpPr>
            <a:spLocks noChangeArrowheads="1" noTextEdit="1"/>
          </p:cNvSpPr>
          <p:nvPr>
            <p:ph type="sldImg"/>
          </p:nvPr>
        </p:nvSpPr>
        <p:spPr>
          <a:ln/>
        </p:spPr>
      </p:sp>
      <p:sp>
        <p:nvSpPr>
          <p:cNvPr id="436227" name="Rectangle 3"/>
          <p:cNvSpPr>
            <a:spLocks noGrp="1" noChangeArrowheads="1"/>
          </p:cNvSpPr>
          <p:nvPr>
            <p:ph type="body" idx="1"/>
          </p:nvPr>
        </p:nvSpPr>
        <p:spPr/>
        <p:txBody>
          <a:bodyPr/>
          <a:lstStyle/>
          <a:p>
            <a:r>
              <a:rPr lang="en-US" b="1"/>
              <a:t>Example:</a:t>
            </a:r>
          </a:p>
          <a:p>
            <a:r>
              <a:rPr lang="en-US"/>
              <a:t>SELECT EmployeeID, Title</a:t>
            </a:r>
          </a:p>
          <a:p>
            <a:r>
              <a:rPr lang="en-US"/>
              <a:t>FROM HumanResources.Employee</a:t>
            </a:r>
          </a:p>
          <a:p>
            <a:r>
              <a:rPr lang="en-US"/>
              <a:t>WHERE VacationHours&gt;ALL (SELECT VacationHours</a:t>
            </a:r>
          </a:p>
          <a:p>
            <a:r>
              <a:rPr lang="en-US"/>
              <a:t>FROM HumanResources.Employee WHERE Title ='Recruiter')</a:t>
            </a:r>
          </a:p>
          <a:p>
            <a:endParaRPr lang="en-US"/>
          </a:p>
          <a:p>
            <a:r>
              <a:rPr lang="en-US" b="1"/>
              <a:t>Additional Inputs</a:t>
            </a:r>
          </a:p>
          <a:p>
            <a:r>
              <a:rPr lang="en-US"/>
              <a:t>If a subquery does not return a single value, you must introduce the subquery with the IN, EXISTS, ANY, or ALL keyword.</a:t>
            </a:r>
          </a:p>
          <a:p>
            <a:endParaRPr lang="en-US"/>
          </a:p>
          <a:p>
            <a:r>
              <a:rPr lang="en-US"/>
              <a:t>FAQs</a:t>
            </a:r>
          </a:p>
          <a:p>
            <a:r>
              <a:rPr lang="en-US" b="1"/>
              <a:t>Question</a:t>
            </a:r>
            <a:r>
              <a:rPr lang="en-US"/>
              <a:t>: What is the difference between a subquery and a join?</a:t>
            </a:r>
          </a:p>
          <a:p>
            <a:r>
              <a:rPr lang="en-US" b="1"/>
              <a:t>Answer</a:t>
            </a:r>
            <a:r>
              <a:rPr lang="en-US"/>
              <a:t>: Joins are used to display the data form multiple tables whereas a subquery is used to use the output of one query as an input for the condition of another.</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9FD8836E-C2C8-47BE-A846-530D11BF48B9}" type="slidenum">
              <a:rPr lang="en-US"/>
              <a:pPr/>
              <a:t>21</a:t>
            </a:fld>
            <a:endParaRPr lang="en-US"/>
          </a:p>
        </p:txBody>
      </p:sp>
      <p:sp>
        <p:nvSpPr>
          <p:cNvPr id="386050" name="Rectangle 2"/>
          <p:cNvSpPr>
            <a:spLocks noChangeArrowheads="1" noTextEdit="1"/>
          </p:cNvSpPr>
          <p:nvPr>
            <p:ph type="sldImg"/>
          </p:nvPr>
        </p:nvSpPr>
        <p:spPr>
          <a:ln/>
        </p:spPr>
      </p:sp>
      <p:sp>
        <p:nvSpPr>
          <p:cNvPr id="386051" name="Rectangle 3"/>
          <p:cNvSpPr>
            <a:spLocks noGrp="1" noChangeArrowheads="1"/>
          </p:cNvSpPr>
          <p:nvPr>
            <p:ph type="body" idx="1"/>
          </p:nvPr>
        </p:nvSpPr>
        <p:spPr/>
        <p:txBody>
          <a:bodyPr/>
          <a:lstStyle/>
          <a:p>
            <a:r>
              <a:rPr lang="en-US"/>
              <a:t>Explain the students that in a subquery if the inner query is returning only one value, then use the =, &gt;, &lt;, &gt;=, and &lt;= operators. If the inner query is returning more than one value, then use the IN operator.</a:t>
            </a:r>
          </a:p>
          <a:p>
            <a:r>
              <a:rPr lang="en-US"/>
              <a:t>In case of an error while executing a subquery, execute the inner query separately to check whether there is any error in the inner query or not.</a:t>
            </a:r>
          </a:p>
          <a:p>
            <a:endParaRPr lang="en-US"/>
          </a:p>
          <a:p>
            <a:r>
              <a:rPr lang="en-US" b="1"/>
              <a:t>Example: (IN Keyword)</a:t>
            </a:r>
          </a:p>
          <a:p>
            <a:r>
              <a:rPr lang="en-US"/>
              <a:t>SELECT Name from HumanResources.Department</a:t>
            </a:r>
          </a:p>
          <a:p>
            <a:r>
              <a:rPr lang="en-US"/>
              <a:t>WHERE DepartmentID = </a:t>
            </a:r>
          </a:p>
          <a:p>
            <a:r>
              <a:rPr lang="en-US"/>
              <a:t>(SELECT DepartmentID from HumanResources.EmployeeDepartmentHistory </a:t>
            </a:r>
          </a:p>
          <a:p>
            <a:r>
              <a:rPr lang="en-US"/>
              <a:t>WHERE EmployeeID = 46 and EndDate is NULL) </a:t>
            </a:r>
          </a:p>
          <a:p>
            <a:r>
              <a:rPr lang="en-US" b="1"/>
              <a:t>Additional Inputs</a:t>
            </a:r>
            <a:endParaRPr lang="en-US"/>
          </a:p>
          <a:p>
            <a:r>
              <a:rPr lang="en-US"/>
              <a:t>You cannot use subqueries on columns that contain text and image.</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9423FD86-D576-40C2-8571-04BC209DF2A1}" type="slidenum">
              <a:rPr lang="en-US"/>
              <a:pPr/>
              <a:t>22</a:t>
            </a:fld>
            <a:endParaRPr lang="en-US"/>
          </a:p>
        </p:txBody>
      </p:sp>
      <p:sp>
        <p:nvSpPr>
          <p:cNvPr id="417794" name="Rectangle 2"/>
          <p:cNvSpPr>
            <a:spLocks noChangeArrowheads="1" noTextEdit="1"/>
          </p:cNvSpPr>
          <p:nvPr>
            <p:ph type="sldImg"/>
          </p:nvPr>
        </p:nvSpPr>
        <p:spPr>
          <a:ln/>
        </p:spPr>
      </p:sp>
      <p:sp>
        <p:nvSpPr>
          <p:cNvPr id="417795" name="Rectangle 3"/>
          <p:cNvSpPr>
            <a:spLocks noGrp="1" noChangeArrowheads="1"/>
          </p:cNvSpPr>
          <p:nvPr>
            <p:ph type="body" idx="1"/>
          </p:nvPr>
        </p:nvSpPr>
        <p:spPr/>
        <p:txBody>
          <a:bodyPr/>
          <a:lstStyle/>
          <a:p>
            <a:r>
              <a:rPr lang="en-US" b="1"/>
              <a:t>FAQs</a:t>
            </a:r>
          </a:p>
          <a:p>
            <a:r>
              <a:rPr lang="en-US" b="1"/>
              <a:t>Question: </a:t>
            </a:r>
            <a:r>
              <a:rPr lang="en-US"/>
              <a:t>What is the difference between IN and EXISTS clause?</a:t>
            </a:r>
          </a:p>
          <a:p>
            <a:r>
              <a:rPr lang="en-US" b="1"/>
              <a:t>Answer</a:t>
            </a:r>
            <a:r>
              <a:rPr lang="en-US"/>
              <a:t>: IN returns values from a subquery whereas EXISTS returns Boolean.</a:t>
            </a:r>
            <a:endParaRPr lang="en-US" b="1"/>
          </a:p>
          <a:p>
            <a:r>
              <a:rPr lang="en-US" b="1"/>
              <a:t>Example: (EXISTS Keyword)</a:t>
            </a:r>
          </a:p>
          <a:p>
            <a:r>
              <a:rPr lang="en-US">
                <a:latin typeface="Courier New" pitchFamily="49" charset="0"/>
                <a:cs typeface="Courier New" pitchFamily="49" charset="0"/>
              </a:rPr>
              <a:t>SELECT EmployeeID, Title FROM HumanResources.Employee</a:t>
            </a:r>
            <a:endParaRPr lang="en-US">
              <a:cs typeface="Times New Roman" pitchFamily="18" charset="0"/>
            </a:endParaRPr>
          </a:p>
          <a:p>
            <a:r>
              <a:rPr lang="en-US">
                <a:latin typeface="Courier New" pitchFamily="49" charset="0"/>
                <a:cs typeface="Courier New" pitchFamily="49" charset="0"/>
              </a:rPr>
              <a:t>WHERE EXISTS </a:t>
            </a:r>
            <a:r>
              <a:rPr lang="en-US"/>
              <a:t>(SELECT * FROM HumanResources.EmployeeDepartmentHistory WHERE EmployeeID = HumanResources.Employee.EmployeeID AND DepartmentID = 4)</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AE61FB08-BB0B-4BE7-96A5-3AFF2DD52BD4}" type="slidenum">
              <a:rPr lang="en-US"/>
              <a:pPr/>
              <a:t>23</a:t>
            </a:fld>
            <a:endParaRPr lang="en-US"/>
          </a:p>
        </p:txBody>
      </p:sp>
      <p:sp>
        <p:nvSpPr>
          <p:cNvPr id="434178" name="Rectangle 2"/>
          <p:cNvSpPr>
            <a:spLocks noChangeArrowheads="1" noTextEdit="1"/>
          </p:cNvSpPr>
          <p:nvPr>
            <p:ph type="sldImg"/>
          </p:nvPr>
        </p:nvSpPr>
        <p:spPr>
          <a:ln/>
        </p:spPr>
      </p:sp>
      <p:sp>
        <p:nvSpPr>
          <p:cNvPr id="434179" name="Rectangle 3"/>
          <p:cNvSpPr>
            <a:spLocks noGrp="1" noChangeArrowheads="1"/>
          </p:cNvSpPr>
          <p:nvPr>
            <p:ph type="body" idx="1"/>
          </p:nvPr>
        </p:nvSpPr>
        <p:spPr/>
        <p:txBody>
          <a:bodyPr/>
          <a:lstStyle/>
          <a:p>
            <a:r>
              <a:rPr lang="en-US"/>
              <a:t>Explain the students that is a subquery returns more than one row as the output, normal comparison operators can not be used. So, they need to use the modified comparison operators.</a:t>
            </a:r>
          </a:p>
          <a:p>
            <a:r>
              <a:rPr lang="en-US" b="1"/>
              <a:t>Example:</a:t>
            </a:r>
          </a:p>
          <a:p>
            <a:r>
              <a:rPr lang="en-US"/>
              <a:t>SELECT EmployeeID, Title</a:t>
            </a:r>
          </a:p>
          <a:p>
            <a:r>
              <a:rPr lang="en-US"/>
              <a:t>FROM HumanResources.Employee</a:t>
            </a:r>
          </a:p>
          <a:p>
            <a:r>
              <a:rPr lang="en-US"/>
              <a:t>WHERE VacationHours&gt;ALL (SELECT VacationHours</a:t>
            </a:r>
          </a:p>
          <a:p>
            <a:r>
              <a:rPr lang="en-US"/>
              <a:t>FROM HumanResources.Employee WHERE Title ='Recruiter')</a:t>
            </a:r>
          </a:p>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C41B1D60-8857-4153-92FD-263C6894DCB4}" type="slidenum">
              <a:rPr lang="en-US"/>
              <a:pPr/>
              <a:t>24</a:t>
            </a:fld>
            <a:endParaRPr lang="en-US"/>
          </a:p>
        </p:txBody>
      </p:sp>
      <p:sp>
        <p:nvSpPr>
          <p:cNvPr id="390146" name="Rectangle 2"/>
          <p:cNvSpPr>
            <a:spLocks noChangeArrowheads="1" noTextEdit="1"/>
          </p:cNvSpPr>
          <p:nvPr>
            <p:ph type="sldImg"/>
          </p:nvPr>
        </p:nvSpPr>
        <p:spPr>
          <a:ln/>
        </p:spPr>
      </p:sp>
      <p:sp>
        <p:nvSpPr>
          <p:cNvPr id="390147" name="Rectangle 3"/>
          <p:cNvSpPr>
            <a:spLocks noGrp="1" noChangeArrowheads="1"/>
          </p:cNvSpPr>
          <p:nvPr>
            <p:ph type="body" idx="1"/>
          </p:nvPr>
        </p:nvSpPr>
        <p:spPr/>
        <p:txBody>
          <a:bodyPr/>
          <a:lstStyle/>
          <a:p>
            <a:endParaRPr lang="en-IN"/>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D42F297E-81F0-4748-821F-156E8588FAC4}" type="slidenum">
              <a:rPr lang="en-US"/>
              <a:pPr/>
              <a:t>25</a:t>
            </a:fld>
            <a:endParaRPr lang="en-US"/>
          </a:p>
        </p:txBody>
      </p:sp>
      <p:sp>
        <p:nvSpPr>
          <p:cNvPr id="392194" name="Rectangle 2"/>
          <p:cNvSpPr>
            <a:spLocks noChangeArrowheads="1" noTextEdit="1"/>
          </p:cNvSpPr>
          <p:nvPr>
            <p:ph type="sldImg"/>
          </p:nvPr>
        </p:nvSpPr>
        <p:spPr>
          <a:ln/>
        </p:spPr>
      </p:sp>
      <p:sp>
        <p:nvSpPr>
          <p:cNvPr id="392195" name="Rectangle 3"/>
          <p:cNvSpPr>
            <a:spLocks noGrp="1" noChangeArrowheads="1"/>
          </p:cNvSpPr>
          <p:nvPr>
            <p:ph type="body" idx="1"/>
          </p:nvPr>
        </p:nvSpPr>
        <p:spPr/>
        <p:txBody>
          <a:bodyPr/>
          <a:lstStyle/>
          <a:p>
            <a:r>
              <a:rPr lang="en-US" b="1"/>
              <a:t>Additional Input</a:t>
            </a:r>
          </a:p>
          <a:p>
            <a:r>
              <a:rPr lang="en-US"/>
              <a:t>As aggregate functions returns only a single row, you can use normal comparison operators.</a:t>
            </a:r>
          </a:p>
          <a:p>
            <a:r>
              <a:rPr lang="en-US" b="1"/>
              <a:t>Example:</a:t>
            </a:r>
          </a:p>
          <a:p>
            <a:r>
              <a:rPr lang="en-US"/>
              <a:t>SELECT EmployeeId FROM HumanResources.Employee Where VacationHours &gt;(SELECT Avg(VacationHours) from HumanResources.Employee </a:t>
            </a:r>
          </a:p>
          <a:p>
            <a:r>
              <a:rPr lang="en-US"/>
              <a:t>where Title = 'Marketing Assistant')</a:t>
            </a:r>
          </a:p>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C7385990-82AD-4E5D-84B6-402AEAF82955}" type="slidenum">
              <a:rPr lang="en-US"/>
              <a:pPr/>
              <a:t>26</a:t>
            </a:fld>
            <a:endParaRPr lang="en-US"/>
          </a:p>
        </p:txBody>
      </p:sp>
      <p:sp>
        <p:nvSpPr>
          <p:cNvPr id="394242" name="Rectangle 2"/>
          <p:cNvSpPr>
            <a:spLocks noChangeArrowheads="1" noTextEdit="1"/>
          </p:cNvSpPr>
          <p:nvPr>
            <p:ph type="sldImg"/>
          </p:nvPr>
        </p:nvSpPr>
        <p:spPr>
          <a:ln/>
        </p:spPr>
      </p:sp>
      <p:sp>
        <p:nvSpPr>
          <p:cNvPr id="394243" name="Rectangle 3"/>
          <p:cNvSpPr>
            <a:spLocks noGrp="1" noChangeArrowheads="1"/>
          </p:cNvSpPr>
          <p:nvPr>
            <p:ph type="body" idx="1"/>
          </p:nvPr>
        </p:nvSpPr>
        <p:spPr/>
        <p:txBody>
          <a:bodyPr/>
          <a:lstStyle/>
          <a:p>
            <a:r>
              <a:rPr lang="en-US" b="1"/>
              <a:t>Additional Inputs</a:t>
            </a:r>
            <a:endParaRPr lang="en-US"/>
          </a:p>
          <a:p>
            <a:r>
              <a:rPr lang="en-US"/>
              <a:t>In SQL Server 2005, subqueries can be nested up to 32 levels.</a:t>
            </a:r>
            <a:r>
              <a:rPr lang="en-IN"/>
              <a:t> </a:t>
            </a:r>
            <a:endParaRPr lang="en-US" b="1"/>
          </a:p>
          <a:p>
            <a:r>
              <a:rPr lang="en-US" b="1"/>
              <a:t>Example:</a:t>
            </a:r>
          </a:p>
          <a:p>
            <a:r>
              <a:rPr lang="en-US"/>
              <a:t>SELECT DepartmentID FROM HumanResources.EmployeeDepartmentHistory </a:t>
            </a:r>
          </a:p>
          <a:p>
            <a:r>
              <a:rPr lang="en-US"/>
              <a:t>WHERE EmployeeID = (SELECT EmployeeID FROM HumanResources.Employee  </a:t>
            </a:r>
          </a:p>
          <a:p>
            <a:r>
              <a:rPr lang="en-US"/>
              <a:t>WHERE ContactID = (SELECT ContactID FROM Person.Contact WHERE EmailAddress = 'taylor0@adventure-works.com '))</a:t>
            </a:r>
          </a:p>
          <a:p>
            <a:endParaRPr lang="en-US"/>
          </a:p>
          <a:p>
            <a:r>
              <a:rPr lang="en-US" b="1"/>
              <a:t>Refer SG for step-wise explanation.</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B173F464-DB0D-4440-869C-26F303A24254}" type="slidenum">
              <a:rPr lang="en-US"/>
              <a:pPr/>
              <a:t>27</a:t>
            </a:fld>
            <a:endParaRPr lang="en-US"/>
          </a:p>
        </p:txBody>
      </p:sp>
      <p:sp>
        <p:nvSpPr>
          <p:cNvPr id="396290" name="Rectangle 2"/>
          <p:cNvSpPr>
            <a:spLocks noChangeArrowheads="1" noTextEdit="1"/>
          </p:cNvSpPr>
          <p:nvPr>
            <p:ph type="sldImg"/>
          </p:nvPr>
        </p:nvSpPr>
        <p:spPr>
          <a:ln/>
        </p:spPr>
      </p:sp>
      <p:sp>
        <p:nvSpPr>
          <p:cNvPr id="396291" name="Rectangle 3"/>
          <p:cNvSpPr>
            <a:spLocks noGrp="1" noChangeArrowheads="1"/>
          </p:cNvSpPr>
          <p:nvPr>
            <p:ph type="body" idx="1"/>
          </p:nvPr>
        </p:nvSpPr>
        <p:spPr/>
        <p:txBody>
          <a:bodyPr/>
          <a:lstStyle/>
          <a:p>
            <a:r>
              <a:rPr lang="en-US" b="1"/>
              <a:t>Example:</a:t>
            </a:r>
          </a:p>
          <a:p>
            <a:r>
              <a:rPr lang="en-US"/>
              <a:t>SELECT EmployeeID, Title, VacationHours</a:t>
            </a:r>
          </a:p>
          <a:p>
            <a:r>
              <a:rPr lang="en-US"/>
              <a:t>FROM HumanResources.Employee e1 WHERE e1.VacationHours &gt; </a:t>
            </a:r>
          </a:p>
          <a:p>
            <a:r>
              <a:rPr lang="en-US"/>
              <a:t>(SELECT AVG(e2.VacationHours)</a:t>
            </a:r>
          </a:p>
          <a:p>
            <a:r>
              <a:rPr lang="en-US"/>
              <a:t>FROM HumanResources.Employee e2 WHERE e1.Title = e2.Title)</a:t>
            </a:r>
          </a:p>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E1323C2F-FD8B-4E03-85BF-81E6A4CBBC8E}" type="slidenum">
              <a:rPr lang="en-US"/>
              <a:pPr/>
              <a:t>28</a:t>
            </a:fld>
            <a:endParaRPr lang="en-US"/>
          </a:p>
        </p:txBody>
      </p:sp>
      <p:sp>
        <p:nvSpPr>
          <p:cNvPr id="398338" name="Rectangle 2"/>
          <p:cNvSpPr>
            <a:spLocks noChangeArrowheads="1" noTextEdit="1"/>
          </p:cNvSpPr>
          <p:nvPr>
            <p:ph type="sldImg"/>
          </p:nvPr>
        </p:nvSpPr>
        <p:spPr>
          <a:ln/>
        </p:spPr>
      </p:sp>
      <p:sp>
        <p:nvSpPr>
          <p:cNvPr id="398339" name="Rectangle 3"/>
          <p:cNvSpPr>
            <a:spLocks noGrp="1" noChangeArrowheads="1"/>
          </p:cNvSpPr>
          <p:nvPr>
            <p:ph type="body" idx="1"/>
          </p:nvPr>
        </p:nvSpPr>
        <p:spPr/>
        <p:txBody>
          <a:bodyPr/>
          <a:lstStyle/>
          <a:p>
            <a:endParaRPr lang="en-IN"/>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E4E48083-FFFD-4C43-A13B-B850348EA501}" type="slidenum">
              <a:rPr lang="en-US"/>
              <a:pPr/>
              <a:t>29</a:t>
            </a:fld>
            <a:endParaRPr lang="en-US"/>
          </a:p>
        </p:txBody>
      </p:sp>
      <p:sp>
        <p:nvSpPr>
          <p:cNvPr id="404482" name="Rectangle 2"/>
          <p:cNvSpPr>
            <a:spLocks noChangeArrowheads="1" noTextEdit="1"/>
          </p:cNvSpPr>
          <p:nvPr>
            <p:ph type="sldImg"/>
          </p:nvPr>
        </p:nvSpPr>
        <p:spPr>
          <a:ln/>
        </p:spPr>
      </p:sp>
      <p:sp>
        <p:nvSpPr>
          <p:cNvPr id="404483" name="Rectangle 3"/>
          <p:cNvSpPr>
            <a:spLocks noGrp="1" noChangeArrowheads="1"/>
          </p:cNvSpPr>
          <p:nvPr>
            <p:ph type="body" idx="1"/>
          </p:nvPr>
        </p:nvSpPr>
        <p:spPr/>
        <p:txBody>
          <a:bodyPr/>
          <a:lstStyle/>
          <a:p>
            <a:endParaRPr lang="en-I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D902DB9B-D1F9-4760-BEFB-424F7737F670}" type="slidenum">
              <a:rPr lang="en-US"/>
              <a:pPr/>
              <a:t>3</a:t>
            </a:fld>
            <a:endParaRPr lang="en-US"/>
          </a:p>
        </p:txBody>
      </p:sp>
      <p:sp>
        <p:nvSpPr>
          <p:cNvPr id="427010" name="Rectangle 2"/>
          <p:cNvSpPr>
            <a:spLocks noChangeArrowheads="1" noTextEdit="1"/>
          </p:cNvSpPr>
          <p:nvPr>
            <p:ph type="sldImg"/>
          </p:nvPr>
        </p:nvSpPr>
        <p:spPr>
          <a:ln/>
        </p:spPr>
      </p:sp>
      <p:sp>
        <p:nvSpPr>
          <p:cNvPr id="427011" name="Rectangle 3"/>
          <p:cNvSpPr>
            <a:spLocks noGrp="1" noChangeArrowheads="1"/>
          </p:cNvSpPr>
          <p:nvPr>
            <p:ph type="body" idx="1"/>
          </p:nvPr>
        </p:nvSpPr>
        <p:spPr/>
        <p:txBody>
          <a:bodyPr/>
          <a:lstStyle/>
          <a:p>
            <a:r>
              <a:rPr lang="en-US"/>
              <a:t>Explain the diagram to the students. Tell them that, in the above diagram you can see that the common data from both the tables, Table X and Table Y is displayed. The data is displayed on the base of a common column, Column B.</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573DCFA9-4551-4F97-9EDF-2CEBE084B588}" type="slidenum">
              <a:rPr lang="en-US"/>
              <a:pPr/>
              <a:t>30</a:t>
            </a:fld>
            <a:endParaRPr lang="en-US"/>
          </a:p>
        </p:txBody>
      </p:sp>
      <p:sp>
        <p:nvSpPr>
          <p:cNvPr id="406530" name="Rectangle 2"/>
          <p:cNvSpPr>
            <a:spLocks noChangeArrowheads="1" noTextEdit="1"/>
          </p:cNvSpPr>
          <p:nvPr>
            <p:ph type="sldImg"/>
          </p:nvPr>
        </p:nvSpPr>
        <p:spPr>
          <a:ln/>
        </p:spPr>
      </p:sp>
      <p:sp>
        <p:nvSpPr>
          <p:cNvPr id="406531" name="Rectangle 3"/>
          <p:cNvSpPr>
            <a:spLocks noGrp="1" noChangeArrowheads="1"/>
          </p:cNvSpPr>
          <p:nvPr>
            <p:ph type="body" idx="1"/>
          </p:nvPr>
        </p:nvSpPr>
        <p:spPr/>
        <p:txBody>
          <a:bodyPr/>
          <a:lstStyle/>
          <a:p>
            <a:endParaRPr lang="en-IN"/>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B9516553-5B20-40FA-991D-8799A4C9CC5C}" type="slidenum">
              <a:rPr lang="en-US"/>
              <a:pPr/>
              <a:t>31</a:t>
            </a:fld>
            <a:endParaRPr lang="en-US"/>
          </a:p>
        </p:txBody>
      </p:sp>
      <p:sp>
        <p:nvSpPr>
          <p:cNvPr id="99330" name="Rectangle 2"/>
          <p:cNvSpPr>
            <a:spLocks noChangeArrowheads="1" noTextEdit="1"/>
          </p:cNvSpPr>
          <p:nvPr>
            <p:ph type="sldImg"/>
          </p:nvPr>
        </p:nvSpPr>
        <p:spPr>
          <a:ln/>
        </p:spPr>
      </p:sp>
      <p:sp>
        <p:nvSpPr>
          <p:cNvPr id="99331" name="Rectangle 3"/>
          <p:cNvSpPr>
            <a:spLocks noGrp="1" noChangeArrowheads="1"/>
          </p:cNvSpPr>
          <p:nvPr>
            <p:ph type="body" idx="1"/>
          </p:nvPr>
        </p:nvSpPr>
        <p:spPr/>
        <p:txBody>
          <a:bodyPr/>
          <a:lstStyle/>
          <a:p>
            <a:r>
              <a:rPr lang="en-US"/>
              <a:t>You can summarize the session by running through the summary given in SG. </a:t>
            </a:r>
          </a:p>
          <a:p>
            <a:r>
              <a:rPr lang="en-US"/>
              <a:t>In addition, you can also ask students summarize what they have learnt in this session.</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6D06076A-00DE-4F88-A3E9-5D782660D9C7}" type="slidenum">
              <a:rPr lang="en-US"/>
              <a:pPr/>
              <a:t>32</a:t>
            </a:fld>
            <a:endParaRPr lang="en-US"/>
          </a:p>
        </p:txBody>
      </p:sp>
      <p:sp>
        <p:nvSpPr>
          <p:cNvPr id="271362" name="Rectangle 2"/>
          <p:cNvSpPr>
            <a:spLocks noChangeArrowheads="1" noTextEdit="1"/>
          </p:cNvSpPr>
          <p:nvPr>
            <p:ph type="sldImg"/>
          </p:nvPr>
        </p:nvSpPr>
        <p:spPr>
          <a:ln/>
        </p:spPr>
      </p:sp>
      <p:sp>
        <p:nvSpPr>
          <p:cNvPr id="271363" name="Rectangle 3"/>
          <p:cNvSpPr>
            <a:spLocks noGrp="1" noChangeArrowheads="1"/>
          </p:cNvSpPr>
          <p:nvPr>
            <p:ph type="body" idx="1"/>
          </p:nvPr>
        </p:nvSpPr>
        <p:spPr/>
        <p:txBody>
          <a:bodyPr/>
          <a:lstStyle/>
          <a:p>
            <a:r>
              <a:rPr lang="en-US"/>
              <a:t>You can summarize the session by running through the summary given in SG. </a:t>
            </a:r>
          </a:p>
          <a:p>
            <a:r>
              <a:rPr lang="en-US"/>
              <a:t>In addition, you can also ask students summarize what they have learnt in this session.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819B8203-5B87-4503-9BCF-7F74D66BEF5A}" type="slidenum">
              <a:rPr lang="en-US"/>
              <a:pPr/>
              <a:t>4</a:t>
            </a:fld>
            <a:endParaRPr lang="en-US"/>
          </a:p>
        </p:txBody>
      </p:sp>
      <p:sp>
        <p:nvSpPr>
          <p:cNvPr id="202754" name="Rectangle 2"/>
          <p:cNvSpPr>
            <a:spLocks noChangeArrowheads="1" noTextEdit="1"/>
          </p:cNvSpPr>
          <p:nvPr>
            <p:ph type="sldImg"/>
          </p:nvPr>
        </p:nvSpPr>
        <p:spPr>
          <a:ln/>
        </p:spPr>
      </p:sp>
      <p:sp>
        <p:nvSpPr>
          <p:cNvPr id="202755" name="Rectangle 3"/>
          <p:cNvSpPr>
            <a:spLocks noGrp="1" noChangeArrowheads="1"/>
          </p:cNvSpPr>
          <p:nvPr>
            <p:ph type="body" idx="1"/>
          </p:nvPr>
        </p:nvSpPr>
        <p:spPr/>
        <p:txBody>
          <a:bodyPr/>
          <a:lstStyle/>
          <a:p>
            <a:pPr>
              <a:lnSpc>
                <a:spcPct val="90000"/>
              </a:lnSpc>
            </a:pPr>
            <a:r>
              <a:rPr lang="en-US"/>
              <a:t>Explain the students that an inner join is a join of two tables that returns records for which there is a matching value in the field on which the tables are joined. Also explain them that inner join is the default type of join.</a:t>
            </a:r>
          </a:p>
          <a:p>
            <a:pPr>
              <a:lnSpc>
                <a:spcPct val="90000"/>
              </a:lnSpc>
            </a:pPr>
            <a:r>
              <a:rPr lang="en-US"/>
              <a:t>Explain the students about table alias. A table alias is name that has been assumed temporarily instead of the actual table name. The scope of the table alias is within the query only.</a:t>
            </a:r>
          </a:p>
          <a:p>
            <a:pPr>
              <a:lnSpc>
                <a:spcPct val="90000"/>
              </a:lnSpc>
            </a:pPr>
            <a:r>
              <a:rPr lang="en-US"/>
              <a:t>Stress on the fact that there it is very important for the students to understand the concept of joins.</a:t>
            </a:r>
          </a:p>
          <a:p>
            <a:pPr>
              <a:lnSpc>
                <a:spcPct val="90000"/>
              </a:lnSpc>
            </a:pPr>
            <a:endParaRPr lang="en-US" b="1"/>
          </a:p>
          <a:p>
            <a:pPr>
              <a:lnSpc>
                <a:spcPct val="90000"/>
              </a:lnSpc>
            </a:pPr>
            <a:r>
              <a:rPr lang="en-US" b="1"/>
              <a:t>Example</a:t>
            </a:r>
          </a:p>
          <a:p>
            <a:pPr>
              <a:lnSpc>
                <a:spcPct val="90000"/>
              </a:lnSpc>
            </a:pPr>
            <a:r>
              <a:rPr lang="en-US"/>
              <a:t>SELECT e.EmployeeID,e.Title, eph.Rate,eph.PayFrequency </a:t>
            </a:r>
          </a:p>
          <a:p>
            <a:pPr>
              <a:lnSpc>
                <a:spcPct val="90000"/>
              </a:lnSpc>
            </a:pPr>
            <a:r>
              <a:rPr lang="en-US"/>
              <a:t>FROM HumanResources.Employee e JOIN HumanResources.EmployeePayHistory eph ON e.EmployeeID  = eph.EmployeeID</a:t>
            </a:r>
          </a:p>
          <a:p>
            <a:pPr>
              <a:lnSpc>
                <a:spcPct val="90000"/>
              </a:lnSpc>
            </a:pPr>
            <a:endParaRPr lang="en-US" b="1"/>
          </a:p>
          <a:p>
            <a:pPr>
              <a:lnSpc>
                <a:spcPct val="90000"/>
              </a:lnSpc>
            </a:pPr>
            <a:r>
              <a:rPr lang="en-US" b="1"/>
              <a:t>Additional Input</a:t>
            </a:r>
          </a:p>
          <a:p>
            <a:pPr>
              <a:lnSpc>
                <a:spcPct val="90000"/>
              </a:lnSpc>
            </a:pPr>
            <a:r>
              <a:rPr lang="en-US"/>
              <a:t>The INNER JOIN operation can be used in any FROM clause to combine records from two tables. There must be a matching value in a field common to both tables. </a:t>
            </a:r>
            <a:br>
              <a:rPr lang="en-US"/>
            </a:br>
            <a:r>
              <a:rPr lang="en-US"/>
              <a:t> </a:t>
            </a:r>
            <a:br>
              <a:rPr lang="en-US"/>
            </a:br>
            <a:r>
              <a:rPr lang="en-US"/>
              <a:t>An INNER JOIN cannot be nested inside a LEFT JOIN or RIGHT JOIN.</a:t>
            </a:r>
          </a:p>
          <a:p>
            <a:pPr>
              <a:lnSpc>
                <a:spcPct val="90000"/>
              </a:lnSpc>
            </a:pP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DC9C4D33-2B1A-4FC4-9445-BECF43B637D1}" type="slidenum">
              <a:rPr lang="en-US"/>
              <a:pPr/>
              <a:t>5</a:t>
            </a:fld>
            <a:endParaRPr lang="en-US"/>
          </a:p>
        </p:txBody>
      </p:sp>
      <p:sp>
        <p:nvSpPr>
          <p:cNvPr id="362498" name="Rectangle 2"/>
          <p:cNvSpPr>
            <a:spLocks noChangeArrowheads="1" noTextEdit="1"/>
          </p:cNvSpPr>
          <p:nvPr>
            <p:ph type="sldImg"/>
          </p:nvPr>
        </p:nvSpPr>
        <p:spPr>
          <a:ln/>
        </p:spPr>
      </p:sp>
      <p:sp>
        <p:nvSpPr>
          <p:cNvPr id="362499" name="Rectangle 3"/>
          <p:cNvSpPr>
            <a:spLocks noGrp="1" noChangeArrowheads="1"/>
          </p:cNvSpPr>
          <p:nvPr>
            <p:ph type="body" idx="1"/>
          </p:nvPr>
        </p:nvSpPr>
        <p:spPr/>
        <p:txBody>
          <a:bodyPr/>
          <a:lstStyle/>
          <a:p>
            <a:endParaRPr lang="en-I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E71D1D1B-EEE5-4DAC-B3C1-A177A22AC299}" type="slidenum">
              <a:rPr lang="en-US"/>
              <a:pPr/>
              <a:t>6</a:t>
            </a:fld>
            <a:endParaRPr lang="en-US"/>
          </a:p>
        </p:txBody>
      </p:sp>
      <p:sp>
        <p:nvSpPr>
          <p:cNvPr id="425986" name="Rectangle 2"/>
          <p:cNvSpPr>
            <a:spLocks noChangeArrowheads="1" noTextEdit="1"/>
          </p:cNvSpPr>
          <p:nvPr>
            <p:ph type="sldImg"/>
          </p:nvPr>
        </p:nvSpPr>
        <p:spPr>
          <a:ln/>
        </p:spPr>
      </p:sp>
      <p:sp>
        <p:nvSpPr>
          <p:cNvPr id="425987" name="Rectangle 3"/>
          <p:cNvSpPr>
            <a:spLocks noGrp="1" noChangeArrowheads="1"/>
          </p:cNvSpPr>
          <p:nvPr>
            <p:ph type="body" idx="1"/>
          </p:nvPr>
        </p:nvSpPr>
        <p:spPr/>
        <p:txBody>
          <a:bodyPr/>
          <a:lstStyle/>
          <a:p>
            <a:r>
              <a:rPr lang="en-US" sz="800"/>
              <a:t>Explain the various types of OUTER JOIN to the students with the examples given in the SG. </a:t>
            </a:r>
          </a:p>
          <a:p>
            <a:r>
              <a:rPr lang="en-US" sz="800" b="1"/>
              <a:t>Additional Inputs:</a:t>
            </a:r>
          </a:p>
          <a:p>
            <a:r>
              <a:rPr lang="en-US" sz="800"/>
              <a:t>An OUTER join can be performed between two tables only. </a:t>
            </a:r>
          </a:p>
          <a:p>
            <a:r>
              <a:rPr lang="en-US" sz="800"/>
              <a:t>A FULL outer join is the combination of LEFT OUTER JOIN and RIGHT OUTER JOIN. A FULL OUTER JOIN firstly performs a LEFT OUTER JOIN on the underlying tables and then a RIGHT OUTER JOIN. </a:t>
            </a:r>
          </a:p>
          <a:p>
            <a:r>
              <a:rPr lang="en-US" sz="800" b="1"/>
              <a:t>FAQs</a:t>
            </a:r>
          </a:p>
          <a:p>
            <a:r>
              <a:rPr lang="en-US" sz="800" b="1"/>
              <a:t>Question</a:t>
            </a:r>
            <a:r>
              <a:rPr lang="en-US" sz="800"/>
              <a:t>: What is the difference between INNER JOIN  and OUTER JOIN?</a:t>
            </a:r>
          </a:p>
          <a:p>
            <a:r>
              <a:rPr lang="en-US" sz="800" b="1"/>
              <a:t>Answer</a:t>
            </a:r>
            <a:r>
              <a:rPr lang="en-US" sz="800"/>
              <a:t>: An INNER JOIN displays only the common data from two tables where as, an OUTER JOIN displays all the data from one table and only matching data from the other one. OUTER JOIN displays NULL in the place where no matching data is found.</a:t>
            </a:r>
          </a:p>
          <a:p>
            <a:endParaRPr lang="en-US" sz="800"/>
          </a:p>
          <a:p>
            <a:r>
              <a:rPr lang="en-US" sz="800" b="1"/>
              <a:t>Question</a:t>
            </a:r>
            <a:r>
              <a:rPr lang="en-US" sz="800"/>
              <a:t>: What is the difference between LEFT OUTER JOIN and RIGHT OUTER JOIN?</a:t>
            </a:r>
          </a:p>
          <a:p>
            <a:r>
              <a:rPr lang="en-US" sz="800" b="1"/>
              <a:t>Answer</a:t>
            </a:r>
            <a:r>
              <a:rPr lang="en-US" sz="800"/>
              <a:t>: A LEFT OUTER JOIN displays all the data from the first table of the join and only matching rows from the second. Where as, RIGHT OUTER JOIN displays all the rows from the second table and only matching rows from the first table.</a:t>
            </a:r>
          </a:p>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3E2895D9-3FE6-4FB1-A2A6-B8F883B62EBD}" type="slidenum">
              <a:rPr lang="en-US"/>
              <a:pPr/>
              <a:t>7</a:t>
            </a:fld>
            <a:endParaRPr lang="en-US"/>
          </a:p>
        </p:txBody>
      </p:sp>
      <p:sp>
        <p:nvSpPr>
          <p:cNvPr id="437250" name="Rectangle 2"/>
          <p:cNvSpPr>
            <a:spLocks noChangeArrowheads="1" noTextEdit="1"/>
          </p:cNvSpPr>
          <p:nvPr>
            <p:ph type="sldImg"/>
          </p:nvPr>
        </p:nvSpPr>
        <p:spPr>
          <a:ln/>
        </p:spPr>
      </p:sp>
      <p:sp>
        <p:nvSpPr>
          <p:cNvPr id="437251" name="Rectangle 3"/>
          <p:cNvSpPr>
            <a:spLocks noGrp="1" noChangeArrowheads="1"/>
          </p:cNvSpPr>
          <p:nvPr>
            <p:ph type="body" idx="1"/>
          </p:nvPr>
        </p:nvSpPr>
        <p:spPr/>
        <p:txBody>
          <a:bodyPr/>
          <a:lstStyle/>
          <a:p>
            <a:r>
              <a:rPr lang="en-US"/>
              <a:t>Explain the concept of the LEFT OUTER JOIN to the students using the diagram. Tell them, that as shown in the figure all the rows from first table, Table X are displayed. However, only the matching rows from the second table, Table Y, are displayed. Also tell them that the data is based on the common column between the tables, Column B.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F3242ADF-3C3E-4D59-BFDD-CC75F71CCF68}" type="slidenum">
              <a:rPr lang="en-US"/>
              <a:pPr/>
              <a:t>8</a:t>
            </a:fld>
            <a:endParaRPr lang="en-US"/>
          </a:p>
        </p:txBody>
      </p:sp>
      <p:sp>
        <p:nvSpPr>
          <p:cNvPr id="438274" name="Rectangle 2"/>
          <p:cNvSpPr>
            <a:spLocks noChangeArrowheads="1" noTextEdit="1"/>
          </p:cNvSpPr>
          <p:nvPr>
            <p:ph type="sldImg"/>
          </p:nvPr>
        </p:nvSpPr>
        <p:spPr>
          <a:ln/>
        </p:spPr>
      </p:sp>
      <p:sp>
        <p:nvSpPr>
          <p:cNvPr id="438275" name="Rectangle 3"/>
          <p:cNvSpPr>
            <a:spLocks noGrp="1" noChangeArrowheads="1"/>
          </p:cNvSpPr>
          <p:nvPr>
            <p:ph type="body" idx="1"/>
          </p:nvPr>
        </p:nvSpPr>
        <p:spPr/>
        <p:txBody>
          <a:bodyPr/>
          <a:lstStyle/>
          <a:p>
            <a:r>
              <a:rPr lang="en-US"/>
              <a:t>Explain the concept of the RIGHT OUTER JOIN to the students using the diagram. Tell them, that as shown in the figure all the rows from second table, Table Y are displayed. However, only the matching rows from the first table, Table X, are displayed. Also tell them that the data is based on the common column between the tables, Column B. </a:t>
            </a:r>
          </a:p>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055"/>
          <p:cNvSpPr>
            <a:spLocks noGrp="1" noChangeArrowheads="1"/>
          </p:cNvSpPr>
          <p:nvPr>
            <p:ph type="sldNum" sz="quarter" idx="5"/>
          </p:nvPr>
        </p:nvSpPr>
        <p:spPr>
          <a:ln/>
        </p:spPr>
        <p:txBody>
          <a:bodyPr/>
          <a:lstStyle/>
          <a:p>
            <a:fld id="{3FCEFFCD-A043-430B-8F27-8548E31BA5CA}" type="slidenum">
              <a:rPr lang="en-US"/>
              <a:pPr/>
              <a:t>9</a:t>
            </a:fld>
            <a:endParaRPr lang="en-US"/>
          </a:p>
        </p:txBody>
      </p:sp>
      <p:sp>
        <p:nvSpPr>
          <p:cNvPr id="439298" name="Rectangle 2"/>
          <p:cNvSpPr>
            <a:spLocks noChangeArrowheads="1" noTextEdit="1"/>
          </p:cNvSpPr>
          <p:nvPr>
            <p:ph type="sldImg"/>
          </p:nvPr>
        </p:nvSpPr>
        <p:spPr>
          <a:ln/>
        </p:spPr>
      </p:sp>
      <p:sp>
        <p:nvSpPr>
          <p:cNvPr id="439299" name="Rectangle 3"/>
          <p:cNvSpPr>
            <a:spLocks noGrp="1" noChangeArrowheads="1"/>
          </p:cNvSpPr>
          <p:nvPr>
            <p:ph type="body" idx="1"/>
          </p:nvPr>
        </p:nvSpPr>
        <p:spPr/>
        <p:txBody>
          <a:bodyPr/>
          <a:lstStyle/>
          <a:p>
            <a:r>
              <a:rPr lang="en-US"/>
              <a:t>Explain the concept of the FULL OUTER join to the students. Tell them that full outer join is a combination of LEFT OUTER join and RIGHT OUTER join. This join returns all the matching and non-matching rows from both the tables. </a:t>
            </a:r>
          </a:p>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229196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91850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523191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0179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37163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080144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45139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93515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178736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79298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0599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19605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pic>
        <p:nvPicPr>
          <p:cNvPr id="1047" name="Picture 23" descr="IEC_BG0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048" name="Text Box 24"/>
          <p:cNvSpPr txBox="1">
            <a:spLocks noChangeArrowheads="1"/>
          </p:cNvSpPr>
          <p:nvPr/>
        </p:nvSpPr>
        <p:spPr bwMode="auto">
          <a:xfrm>
            <a:off x="7620000" y="6583363"/>
            <a:ext cx="1524000"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200" b="1">
                <a:solidFill>
                  <a:schemeClr val="bg1"/>
                </a:solidFill>
                <a:latin typeface="Arial" charset="0"/>
              </a:rPr>
              <a:t>Slide </a:t>
            </a:r>
            <a:fld id="{EFCA3908-0FE0-4E5A-9FD8-8C1CE9117B0B}" type="slidenum">
              <a:rPr lang="en-US" sz="1200" b="1">
                <a:solidFill>
                  <a:schemeClr val="bg1"/>
                </a:solidFill>
                <a:latin typeface="Arial" charset="0"/>
              </a:rPr>
              <a:pPr algn="ctr">
                <a:spcBef>
                  <a:spcPct val="50000"/>
                </a:spcBef>
              </a:pPr>
              <a:t>‹#›</a:t>
            </a:fld>
            <a:r>
              <a:rPr lang="en-US" sz="1200" b="1">
                <a:solidFill>
                  <a:schemeClr val="bg1"/>
                </a:solidFill>
                <a:latin typeface="Arial" charset="0"/>
              </a:rPr>
              <a:t> of 32</a:t>
            </a:r>
          </a:p>
        </p:txBody>
      </p:sp>
      <p:sp>
        <p:nvSpPr>
          <p:cNvPr id="1043" name="Text Box 19"/>
          <p:cNvSpPr txBox="1">
            <a:spLocks noChangeArrowheads="1"/>
          </p:cNvSpPr>
          <p:nvPr/>
        </p:nvSpPr>
        <p:spPr bwMode="auto">
          <a:xfrm>
            <a:off x="1600200" y="6583363"/>
            <a:ext cx="5867400" cy="274637"/>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200" b="1">
                <a:solidFill>
                  <a:schemeClr val="bg1"/>
                </a:solidFill>
                <a:latin typeface="Arial" charset="0"/>
              </a:rPr>
              <a:t>Session 4</a:t>
            </a:r>
          </a:p>
        </p:txBody>
      </p:sp>
      <p:sp>
        <p:nvSpPr>
          <p:cNvPr id="1046" name="Text Box 22"/>
          <p:cNvSpPr txBox="1">
            <a:spLocks noChangeArrowheads="1"/>
          </p:cNvSpPr>
          <p:nvPr/>
        </p:nvSpPr>
        <p:spPr bwMode="auto">
          <a:xfrm>
            <a:off x="863600" y="6600825"/>
            <a:ext cx="723900" cy="2444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000" b="1">
                <a:solidFill>
                  <a:schemeClr val="bg1"/>
                </a:solidFill>
                <a:latin typeface="Arial" charset="0"/>
              </a:rPr>
              <a:t>Ver.  1.0</a:t>
            </a:r>
          </a:p>
        </p:txBody>
      </p:sp>
      <p:sp>
        <p:nvSpPr>
          <p:cNvPr id="1050" name="Text Box 26"/>
          <p:cNvSpPr txBox="1">
            <a:spLocks noChangeArrowheads="1"/>
          </p:cNvSpPr>
          <p:nvPr/>
        </p:nvSpPr>
        <p:spPr bwMode="auto">
          <a:xfrm>
            <a:off x="203200" y="152400"/>
            <a:ext cx="8788400" cy="4572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chemeClr val="bg1"/>
                </a:solidFill>
                <a:latin typeface="Tahoma" pitchFamily="34" charset="0"/>
              </a:rPr>
              <a:t>Querying and Managing Data Using SQL Server 2005</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pitchFamily="18" charset="0"/>
        </a:defRPr>
      </a:lvl2pPr>
      <a:lvl3pPr algn="ctr" rtl="0" eaLnBrk="1" fontAlgn="base" hangingPunct="1">
        <a:spcBef>
          <a:spcPct val="0"/>
        </a:spcBef>
        <a:spcAft>
          <a:spcPct val="0"/>
        </a:spcAft>
        <a:defRPr sz="4400">
          <a:solidFill>
            <a:schemeClr val="tx2"/>
          </a:solidFill>
          <a:latin typeface="Times New Roman" pitchFamily="18" charset="0"/>
        </a:defRPr>
      </a:lvl3pPr>
      <a:lvl4pPr algn="ctr" rtl="0" eaLnBrk="1" fontAlgn="base" hangingPunct="1">
        <a:spcBef>
          <a:spcPct val="0"/>
        </a:spcBef>
        <a:spcAft>
          <a:spcPct val="0"/>
        </a:spcAft>
        <a:defRPr sz="4400">
          <a:solidFill>
            <a:schemeClr val="tx2"/>
          </a:solidFill>
          <a:latin typeface="Times New Roman" pitchFamily="18" charset="0"/>
        </a:defRPr>
      </a:lvl4pPr>
      <a:lvl5pPr algn="ctr" rtl="0" eaLnBrk="1" fontAlgn="base" hangingPunct="1">
        <a:spcBef>
          <a:spcPct val="0"/>
        </a:spcBef>
        <a:spcAft>
          <a:spcPct val="0"/>
        </a:spcAft>
        <a:defRPr sz="4400">
          <a:solidFill>
            <a:schemeClr val="tx2"/>
          </a:solidFill>
          <a:latin typeface="Times New Roman" pitchFamily="18" charset="0"/>
        </a:defRPr>
      </a:lvl5pPr>
      <a:lvl6pPr marL="457200" algn="ctr" rtl="0" eaLnBrk="1" fontAlgn="base" hangingPunct="1">
        <a:spcBef>
          <a:spcPct val="0"/>
        </a:spcBef>
        <a:spcAft>
          <a:spcPct val="0"/>
        </a:spcAft>
        <a:defRPr sz="4400">
          <a:solidFill>
            <a:schemeClr val="tx2"/>
          </a:solidFill>
          <a:latin typeface="Times New Roman" pitchFamily="18" charset="0"/>
        </a:defRPr>
      </a:lvl6pPr>
      <a:lvl7pPr marL="914400" algn="ctr" rtl="0" eaLnBrk="1" fontAlgn="base" hangingPunct="1">
        <a:spcBef>
          <a:spcPct val="0"/>
        </a:spcBef>
        <a:spcAft>
          <a:spcPct val="0"/>
        </a:spcAft>
        <a:defRPr sz="4400">
          <a:solidFill>
            <a:schemeClr val="tx2"/>
          </a:solidFill>
          <a:latin typeface="Times New Roman" pitchFamily="18" charset="0"/>
        </a:defRPr>
      </a:lvl7pPr>
      <a:lvl8pPr marL="1371600" algn="ctr" rtl="0" eaLnBrk="1" fontAlgn="base" hangingPunct="1">
        <a:spcBef>
          <a:spcPct val="0"/>
        </a:spcBef>
        <a:spcAft>
          <a:spcPct val="0"/>
        </a:spcAft>
        <a:defRPr sz="4400">
          <a:solidFill>
            <a:schemeClr val="tx2"/>
          </a:solidFill>
          <a:latin typeface="Times New Roman" pitchFamily="18" charset="0"/>
        </a:defRPr>
      </a:lvl8pPr>
      <a:lvl9pPr marL="1828800" algn="ctr"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4.png"/><Relationship Id="rId4" Type="http://schemas.openxmlformats.org/officeDocument/2006/relationships/oleObject" Target="../embeddings/oleObject1.bin"/></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2882" name="Rectangle 2"/>
          <p:cNvSpPr>
            <a:spLocks noChangeArrowheads="1"/>
          </p:cNvSpPr>
          <p:nvPr>
            <p:ph type="body" idx="1"/>
          </p:nvPr>
        </p:nvSpPr>
        <p:spPr bwMode="auto">
          <a:xfrm>
            <a:off x="1525588" y="1598613"/>
            <a:ext cx="7315200" cy="45704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charset="0"/>
                <a:cs typeface="Times New Roman" pitchFamily="18" charset="0"/>
              </a:rPr>
              <a:t>In this session, you will learn to:</a:t>
            </a:r>
            <a:endParaRPr lang="en-US" sz="2000">
              <a:solidFill>
                <a:schemeClr val="accent2"/>
              </a:solidFill>
              <a:latin typeface="Arial" charset="0"/>
            </a:endParaRPr>
          </a:p>
          <a:p>
            <a:pPr lvl="1">
              <a:buFontTx/>
              <a:buBlip>
                <a:blip r:embed="rId4"/>
              </a:buBlip>
            </a:pPr>
            <a:r>
              <a:rPr lang="en-US" sz="1800">
                <a:solidFill>
                  <a:schemeClr val="accent2"/>
                </a:solidFill>
                <a:latin typeface="Arial" charset="0"/>
                <a:cs typeface="Times New Roman" pitchFamily="18" charset="0"/>
              </a:rPr>
              <a:t>Query data by using joins</a:t>
            </a:r>
          </a:p>
          <a:p>
            <a:pPr lvl="1">
              <a:buFontTx/>
              <a:buBlip>
                <a:blip r:embed="rId4"/>
              </a:buBlip>
            </a:pPr>
            <a:r>
              <a:rPr lang="en-US" sz="1800">
                <a:solidFill>
                  <a:schemeClr val="accent2"/>
                </a:solidFill>
                <a:latin typeface="Arial" charset="0"/>
                <a:cs typeface="Times New Roman" pitchFamily="18" charset="0"/>
              </a:rPr>
              <a:t>Query data by using subqueries</a:t>
            </a:r>
          </a:p>
        </p:txBody>
      </p:sp>
      <p:sp>
        <p:nvSpPr>
          <p:cNvPr id="122883" name="Text Box 3"/>
          <p:cNvSpPr txBox="1">
            <a:spLocks noChangeArrowheads="1"/>
          </p:cNvSpPr>
          <p:nvPr/>
        </p:nvSpPr>
        <p:spPr bwMode="auto">
          <a:xfrm>
            <a:off x="152400" y="711200"/>
            <a:ext cx="6858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rPr>
              <a:t>Objectives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3778" name="Rectangle 2"/>
          <p:cNvSpPr>
            <a:spLocks noChangeArrowheads="1"/>
          </p:cNvSpPr>
          <p:nvPr>
            <p:ph type="body" idx="1"/>
          </p:nvPr>
        </p:nvSpPr>
        <p:spPr bwMode="auto">
          <a:xfrm>
            <a:off x="1525588" y="1598613"/>
            <a:ext cx="7313612" cy="45704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buFontTx/>
              <a:buBlip>
                <a:blip r:embed="rId3"/>
              </a:buBlip>
            </a:pPr>
            <a:r>
              <a:rPr lang="en-IN" sz="1800">
                <a:solidFill>
                  <a:schemeClr val="accent2"/>
                </a:solidFill>
                <a:latin typeface="Arial" charset="0"/>
                <a:cs typeface="Times New Roman" pitchFamily="18" charset="0"/>
              </a:rPr>
              <a:t>Syntax:</a:t>
            </a:r>
          </a:p>
          <a:p>
            <a:pPr marL="914400" lvl="2" indent="0">
              <a:buFontTx/>
              <a:buNone/>
            </a:pPr>
            <a:r>
              <a:rPr lang="en-US" sz="1600">
                <a:solidFill>
                  <a:schemeClr val="accent2"/>
                </a:solidFill>
                <a:latin typeface="Courier New" pitchFamily="49" charset="0"/>
              </a:rPr>
              <a:t>SELECT column_name, column_name [,column_name]</a:t>
            </a:r>
          </a:p>
          <a:p>
            <a:pPr marL="914400" lvl="2" indent="0">
              <a:buFontTx/>
              <a:buNone/>
            </a:pPr>
            <a:r>
              <a:rPr lang="en-US" sz="1600">
                <a:solidFill>
                  <a:schemeClr val="accent2"/>
                </a:solidFill>
                <a:latin typeface="Courier New" pitchFamily="49" charset="0"/>
              </a:rPr>
              <a:t>FROM table1_name [LEFT | RIGHT | FULL] OUTER JOIN table2_name </a:t>
            </a:r>
          </a:p>
          <a:p>
            <a:pPr marL="914400" lvl="2" indent="0">
              <a:buFontTx/>
              <a:buNone/>
            </a:pPr>
            <a:r>
              <a:rPr lang="en-US" sz="1600">
                <a:solidFill>
                  <a:schemeClr val="accent2"/>
                </a:solidFill>
                <a:latin typeface="Courier New" pitchFamily="49" charset="0"/>
              </a:rPr>
              <a:t>ON table1_name.ref_column_name join_operator     </a:t>
            </a:r>
          </a:p>
          <a:p>
            <a:pPr marL="914400" lvl="2" indent="0">
              <a:buFontTx/>
              <a:buNone/>
            </a:pPr>
            <a:r>
              <a:rPr lang="en-US" sz="1600">
                <a:solidFill>
                  <a:schemeClr val="accent2"/>
                </a:solidFill>
                <a:latin typeface="Courier New" pitchFamily="49" charset="0"/>
              </a:rPr>
              <a:t>table2_name.ref_column_name</a:t>
            </a:r>
          </a:p>
          <a:p>
            <a:pPr>
              <a:buFontTx/>
              <a:buNone/>
            </a:pPr>
            <a:r>
              <a:rPr lang="en-US" sz="2000">
                <a:solidFill>
                  <a:schemeClr val="accent2"/>
                </a:solidFill>
                <a:latin typeface="Arial" charset="0"/>
              </a:rPr>
              <a:t>	Let’s see how…</a:t>
            </a:r>
          </a:p>
        </p:txBody>
      </p:sp>
      <p:sp>
        <p:nvSpPr>
          <p:cNvPr id="203780" name="Text Box 4"/>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Using an Outer Join (Contd.)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80930" name="Text Box 2"/>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Just a minute </a:t>
            </a:r>
          </a:p>
        </p:txBody>
      </p:sp>
      <p:sp>
        <p:nvSpPr>
          <p:cNvPr id="380931" name="Rectangle 3"/>
          <p:cNvSpPr>
            <a:spLocks noChangeArrowheads="1"/>
          </p:cNvSpPr>
          <p:nvPr>
            <p:ph type="body" idx="1"/>
          </p:nvPr>
        </p:nvSpPr>
        <p:spPr bwMode="auto">
          <a:xfrm>
            <a:off x="1525588" y="1598613"/>
            <a:ext cx="7313612" cy="915987"/>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6075" indent="-346075">
              <a:buFontTx/>
              <a:buBlip>
                <a:blip r:embed="rId3"/>
              </a:buBlip>
              <a:tabLst>
                <a:tab pos="635000" algn="l"/>
              </a:tabLst>
            </a:pPr>
            <a:r>
              <a:rPr lang="en-IN" sz="2000">
                <a:solidFill>
                  <a:schemeClr val="accent2"/>
                </a:solidFill>
                <a:latin typeface="Arial" charset="0"/>
                <a:cs typeface="Times New Roman" pitchFamily="18" charset="0"/>
              </a:rPr>
              <a:t>When do you use the right outer join?</a:t>
            </a:r>
            <a:endParaRPr lang="en-US" sz="2000">
              <a:solidFill>
                <a:schemeClr val="accent2"/>
              </a:solidFill>
              <a:latin typeface="Arial" charset="0"/>
              <a:cs typeface="Times New Roman" pitchFamily="18" charset="0"/>
            </a:endParaRPr>
          </a:p>
        </p:txBody>
      </p:sp>
      <p:sp>
        <p:nvSpPr>
          <p:cNvPr id="380932" name="Rectangle 4"/>
          <p:cNvSpPr>
            <a:spLocks noChangeArrowheads="1"/>
          </p:cNvSpPr>
          <p:nvPr/>
        </p:nvSpPr>
        <p:spPr bwMode="auto">
          <a:xfrm>
            <a:off x="1525588" y="4298950"/>
            <a:ext cx="6627812" cy="16446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6075" indent="-346075">
              <a:spcBef>
                <a:spcPct val="20000"/>
              </a:spcBef>
              <a:buFontTx/>
              <a:buBlip>
                <a:blip r:embed="rId3"/>
              </a:buBlip>
              <a:tabLst>
                <a:tab pos="635000" algn="l"/>
              </a:tabLst>
            </a:pPr>
            <a:r>
              <a:rPr lang="en-US" sz="2000">
                <a:solidFill>
                  <a:schemeClr val="accent2"/>
                </a:solidFill>
                <a:latin typeface="Arial" charset="0"/>
                <a:cs typeface="Times New Roman" pitchFamily="18" charset="0"/>
              </a:rPr>
              <a:t>Answer:</a:t>
            </a:r>
          </a:p>
          <a:p>
            <a:pPr marL="798513" lvl="1" indent="-333375">
              <a:spcBef>
                <a:spcPct val="20000"/>
              </a:spcBef>
              <a:buFontTx/>
              <a:buBlip>
                <a:blip r:embed="rId4"/>
              </a:buBlip>
              <a:tabLst>
                <a:tab pos="635000" algn="l"/>
              </a:tabLst>
            </a:pPr>
            <a:r>
              <a:rPr lang="en-IN" sz="1800">
                <a:solidFill>
                  <a:schemeClr val="accent2"/>
                </a:solidFill>
                <a:latin typeface="Arial" charset="0"/>
              </a:rPr>
              <a:t>You can use the right outer join when you need all the records from the </a:t>
            </a:r>
            <a:r>
              <a:rPr lang="en-US" sz="1800">
                <a:solidFill>
                  <a:schemeClr val="accent2"/>
                </a:solidFill>
                <a:latin typeface="Arial" charset="0"/>
                <a:cs typeface="Times New Roman" pitchFamily="18" charset="0"/>
              </a:rPr>
              <a:t>table at the right side of the outer join</a:t>
            </a:r>
            <a:r>
              <a:rPr lang="en-US" sz="1800">
                <a:solidFill>
                  <a:schemeClr val="accent2"/>
                </a:solidFill>
                <a:latin typeface="Arial" charset="0"/>
              </a:rPr>
              <a:t> </a:t>
            </a:r>
            <a:r>
              <a:rPr lang="en-IN" sz="1800">
                <a:solidFill>
                  <a:schemeClr val="accent2"/>
                </a:solidFill>
                <a:latin typeface="Arial" charset="0"/>
              </a:rPr>
              <a:t>and only the matching records from the </a:t>
            </a:r>
            <a:r>
              <a:rPr lang="en-US" sz="1800">
                <a:solidFill>
                  <a:schemeClr val="accent2"/>
                </a:solidFill>
                <a:latin typeface="Arial" charset="0"/>
                <a:cs typeface="Times New Roman" pitchFamily="18" charset="0"/>
              </a:rPr>
              <a:t>the table at the left side of the outer join</a:t>
            </a:r>
            <a:r>
              <a:rPr lang="en-IN" sz="1800">
                <a:solidFill>
                  <a:schemeClr val="accent2"/>
                </a:solidFill>
                <a:latin typeface="Arial" charset="0"/>
              </a:rPr>
              <a:t>.</a:t>
            </a:r>
            <a:endParaRPr lang="en-US" sz="1800">
              <a:solidFill>
                <a:schemeClr val="accent2"/>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380932"/>
                                        </p:tgtEl>
                                        <p:attrNameLst>
                                          <p:attrName>style.visibility</p:attrName>
                                        </p:attrNameLst>
                                      </p:cBhvr>
                                      <p:to>
                                        <p:strVal val="visible"/>
                                      </p:to>
                                    </p:set>
                                    <p:animEffect transition="in" filter="slide(fromLeft)">
                                      <p:cBhvr>
                                        <p:cTn id="7" dur="500"/>
                                        <p:tgtEl>
                                          <p:spTgt spid="3809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0932"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22914" name="Oval 2"/>
          <p:cNvSpPr>
            <a:spLocks noChangeArrowheads="1"/>
          </p:cNvSpPr>
          <p:nvPr/>
        </p:nvSpPr>
        <p:spPr bwMode="auto">
          <a:xfrm>
            <a:off x="6248400" y="1784350"/>
            <a:ext cx="1206500" cy="1206500"/>
          </a:xfrm>
          <a:prstGeom prst="ellipse">
            <a:avLst/>
          </a:prstGeom>
          <a:solidFill>
            <a:srgbClr val="FFFF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2915" name="Rectangle 3"/>
          <p:cNvSpPr>
            <a:spLocks noChangeArrowheads="1"/>
          </p:cNvSpPr>
          <p:nvPr/>
        </p:nvSpPr>
        <p:spPr bwMode="auto">
          <a:xfrm rot="-5400000">
            <a:off x="6667500" y="869950"/>
            <a:ext cx="381000" cy="1371600"/>
          </a:xfrm>
          <a:prstGeom prst="rect">
            <a:avLst/>
          </a:prstGeom>
          <a:solidFill>
            <a:srgbClr val="FFFFCC"/>
          </a:solidFill>
          <a:ln w="9525">
            <a:solidFill>
              <a:srgbClr val="AC8B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2916" name="Oval 4"/>
          <p:cNvSpPr>
            <a:spLocks noChangeArrowheads="1"/>
          </p:cNvSpPr>
          <p:nvPr/>
        </p:nvSpPr>
        <p:spPr bwMode="auto">
          <a:xfrm>
            <a:off x="2514600" y="1797050"/>
            <a:ext cx="1206500" cy="1206500"/>
          </a:xfrm>
          <a:prstGeom prst="ellipse">
            <a:avLst/>
          </a:prstGeom>
          <a:solidFill>
            <a:srgbClr val="FFD6AD"/>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2917" name="Rectangle 5"/>
          <p:cNvSpPr>
            <a:spLocks noChangeArrowheads="1"/>
          </p:cNvSpPr>
          <p:nvPr/>
        </p:nvSpPr>
        <p:spPr bwMode="auto">
          <a:xfrm rot="-5400000">
            <a:off x="2933700" y="869950"/>
            <a:ext cx="381000" cy="1371600"/>
          </a:xfrm>
          <a:prstGeom prst="rect">
            <a:avLst/>
          </a:prstGeom>
          <a:solidFill>
            <a:srgbClr val="FFD6AF"/>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2918" name="Line 6"/>
          <p:cNvSpPr>
            <a:spLocks noChangeShapeType="1"/>
          </p:cNvSpPr>
          <p:nvPr/>
        </p:nvSpPr>
        <p:spPr bwMode="auto">
          <a:xfrm>
            <a:off x="3124200" y="3308350"/>
            <a:ext cx="3733800" cy="0"/>
          </a:xfrm>
          <a:prstGeom prst="line">
            <a:avLst/>
          </a:prstGeom>
          <a:noFill/>
          <a:ln w="1270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2919" name="Line 7"/>
          <p:cNvSpPr>
            <a:spLocks noChangeShapeType="1"/>
          </p:cNvSpPr>
          <p:nvPr/>
        </p:nvSpPr>
        <p:spPr bwMode="auto">
          <a:xfrm flipV="1">
            <a:off x="6858000" y="3003550"/>
            <a:ext cx="0" cy="304800"/>
          </a:xfrm>
          <a:prstGeom prst="line">
            <a:avLst/>
          </a:prstGeom>
          <a:noFill/>
          <a:ln w="1270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2920" name="Line 8"/>
          <p:cNvSpPr>
            <a:spLocks noChangeShapeType="1"/>
          </p:cNvSpPr>
          <p:nvPr/>
        </p:nvSpPr>
        <p:spPr bwMode="auto">
          <a:xfrm flipV="1">
            <a:off x="3124200" y="3003550"/>
            <a:ext cx="0" cy="304800"/>
          </a:xfrm>
          <a:prstGeom prst="line">
            <a:avLst/>
          </a:prstGeom>
          <a:noFill/>
          <a:ln w="1270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2921" name="Rectangle 9"/>
          <p:cNvSpPr>
            <a:spLocks noChangeArrowheads="1"/>
          </p:cNvSpPr>
          <p:nvPr/>
        </p:nvSpPr>
        <p:spPr bwMode="auto">
          <a:xfrm>
            <a:off x="1828800" y="1365250"/>
            <a:ext cx="201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764600"/>
                </a:solidFill>
                <a:latin typeface="Verdana" pitchFamily="34" charset="0"/>
                <a:cs typeface="Times New Roman" pitchFamily="18" charset="0"/>
              </a:rPr>
              <a:t>A B C</a:t>
            </a:r>
          </a:p>
        </p:txBody>
      </p:sp>
      <p:sp>
        <p:nvSpPr>
          <p:cNvPr id="422922" name="Rectangle 10"/>
          <p:cNvSpPr>
            <a:spLocks noChangeArrowheads="1"/>
          </p:cNvSpPr>
          <p:nvPr/>
        </p:nvSpPr>
        <p:spPr bwMode="auto">
          <a:xfrm>
            <a:off x="5562600" y="1365250"/>
            <a:ext cx="201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6E6B00"/>
                </a:solidFill>
                <a:latin typeface="Verdana" pitchFamily="34" charset="0"/>
                <a:cs typeface="Times New Roman" pitchFamily="18" charset="0"/>
              </a:rPr>
              <a:t>B D E</a:t>
            </a:r>
          </a:p>
        </p:txBody>
      </p:sp>
      <p:sp>
        <p:nvSpPr>
          <p:cNvPr id="422923" name="Rectangle 11"/>
          <p:cNvSpPr>
            <a:spLocks noChangeArrowheads="1"/>
          </p:cNvSpPr>
          <p:nvPr/>
        </p:nvSpPr>
        <p:spPr bwMode="auto">
          <a:xfrm rot="-5400000">
            <a:off x="4822825" y="3101975"/>
            <a:ext cx="381000" cy="2012950"/>
          </a:xfrm>
          <a:prstGeom prst="rect">
            <a:avLst/>
          </a:prstGeom>
          <a:solidFill>
            <a:srgbClr val="FEF2D4"/>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2924" name="Rectangle 12"/>
          <p:cNvSpPr>
            <a:spLocks noChangeArrowheads="1"/>
          </p:cNvSpPr>
          <p:nvPr/>
        </p:nvSpPr>
        <p:spPr bwMode="auto">
          <a:xfrm>
            <a:off x="3517900" y="3917950"/>
            <a:ext cx="2241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764600"/>
                </a:solidFill>
                <a:latin typeface="Verdana" pitchFamily="34" charset="0"/>
                <a:cs typeface="Times New Roman" pitchFamily="18" charset="0"/>
              </a:rPr>
              <a:t>A B C D E</a:t>
            </a:r>
          </a:p>
        </p:txBody>
      </p:sp>
      <p:sp>
        <p:nvSpPr>
          <p:cNvPr id="422925" name="Rectangle 13"/>
          <p:cNvSpPr>
            <a:spLocks noChangeArrowheads="1"/>
          </p:cNvSpPr>
          <p:nvPr/>
        </p:nvSpPr>
        <p:spPr bwMode="auto">
          <a:xfrm>
            <a:off x="4721225" y="3956050"/>
            <a:ext cx="247650" cy="304800"/>
          </a:xfrm>
          <a:prstGeom prst="rect">
            <a:avLst/>
          </a:prstGeom>
          <a:noFill/>
          <a:ln w="28575">
            <a:solidFill>
              <a:srgbClr val="99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2926" name="Rectangle 14"/>
          <p:cNvSpPr>
            <a:spLocks noChangeArrowheads="1"/>
          </p:cNvSpPr>
          <p:nvPr/>
        </p:nvSpPr>
        <p:spPr bwMode="auto">
          <a:xfrm>
            <a:off x="3200400" y="2851150"/>
            <a:ext cx="3352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600">
                <a:solidFill>
                  <a:srgbClr val="B06900"/>
                </a:solidFill>
                <a:latin typeface="Verdana" pitchFamily="34" charset="0"/>
                <a:cs typeface="Times New Roman" pitchFamily="18" charset="0"/>
              </a:rPr>
              <a:t>CROSS JOIN</a:t>
            </a:r>
          </a:p>
        </p:txBody>
      </p:sp>
      <p:sp>
        <p:nvSpPr>
          <p:cNvPr id="422927" name="Rectangle 15"/>
          <p:cNvSpPr>
            <a:spLocks noChangeArrowheads="1"/>
          </p:cNvSpPr>
          <p:nvPr/>
        </p:nvSpPr>
        <p:spPr bwMode="auto">
          <a:xfrm>
            <a:off x="1676400" y="2165350"/>
            <a:ext cx="201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764600"/>
                </a:solidFill>
                <a:latin typeface="Verdana" pitchFamily="34" charset="0"/>
                <a:cs typeface="Times New Roman" pitchFamily="18" charset="0"/>
              </a:rPr>
              <a:t>Table X</a:t>
            </a:r>
          </a:p>
        </p:txBody>
      </p:sp>
      <p:sp>
        <p:nvSpPr>
          <p:cNvPr id="422928" name="Rectangle 16"/>
          <p:cNvSpPr>
            <a:spLocks noChangeArrowheads="1"/>
          </p:cNvSpPr>
          <p:nvPr/>
        </p:nvSpPr>
        <p:spPr bwMode="auto">
          <a:xfrm>
            <a:off x="5438775" y="2165350"/>
            <a:ext cx="201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6E6B00"/>
                </a:solidFill>
                <a:latin typeface="Verdana" pitchFamily="34" charset="0"/>
                <a:cs typeface="Times New Roman" pitchFamily="18" charset="0"/>
              </a:rPr>
              <a:t>Table Y</a:t>
            </a:r>
          </a:p>
        </p:txBody>
      </p:sp>
      <p:grpSp>
        <p:nvGrpSpPr>
          <p:cNvPr id="422929" name="Group 17"/>
          <p:cNvGrpSpPr>
            <a:grpSpLocks/>
          </p:cNvGrpSpPr>
          <p:nvPr/>
        </p:nvGrpSpPr>
        <p:grpSpPr bwMode="auto">
          <a:xfrm>
            <a:off x="4791075" y="4775200"/>
            <a:ext cx="419100" cy="895350"/>
            <a:chOff x="3066" y="2742"/>
            <a:chExt cx="264" cy="564"/>
          </a:xfrm>
        </p:grpSpPr>
        <p:sp>
          <p:nvSpPr>
            <p:cNvPr id="422930" name="Line 18"/>
            <p:cNvSpPr>
              <a:spLocks noChangeShapeType="1"/>
            </p:cNvSpPr>
            <p:nvPr/>
          </p:nvSpPr>
          <p:spPr bwMode="auto">
            <a:xfrm flipV="1">
              <a:off x="3081" y="2784"/>
              <a:ext cx="165" cy="138"/>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2931" name="Line 19"/>
            <p:cNvSpPr>
              <a:spLocks noChangeShapeType="1"/>
            </p:cNvSpPr>
            <p:nvPr/>
          </p:nvSpPr>
          <p:spPr bwMode="auto">
            <a:xfrm flipV="1">
              <a:off x="3078" y="2802"/>
              <a:ext cx="186" cy="150"/>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2932" name="Line 20"/>
            <p:cNvSpPr>
              <a:spLocks noChangeShapeType="1"/>
            </p:cNvSpPr>
            <p:nvPr/>
          </p:nvSpPr>
          <p:spPr bwMode="auto">
            <a:xfrm flipV="1">
              <a:off x="3069" y="2832"/>
              <a:ext cx="195" cy="156"/>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2933" name="Line 21"/>
            <p:cNvSpPr>
              <a:spLocks noChangeShapeType="1"/>
            </p:cNvSpPr>
            <p:nvPr/>
          </p:nvSpPr>
          <p:spPr bwMode="auto">
            <a:xfrm flipV="1">
              <a:off x="3066" y="2856"/>
              <a:ext cx="216" cy="168"/>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2934" name="Line 22"/>
            <p:cNvSpPr>
              <a:spLocks noChangeShapeType="1"/>
            </p:cNvSpPr>
            <p:nvPr/>
          </p:nvSpPr>
          <p:spPr bwMode="auto">
            <a:xfrm flipV="1">
              <a:off x="3072" y="2874"/>
              <a:ext cx="228" cy="186"/>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2935" name="Line 23"/>
            <p:cNvSpPr>
              <a:spLocks noChangeShapeType="1"/>
            </p:cNvSpPr>
            <p:nvPr/>
          </p:nvSpPr>
          <p:spPr bwMode="auto">
            <a:xfrm flipV="1">
              <a:off x="3078" y="2901"/>
              <a:ext cx="228" cy="183"/>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2936" name="Line 24"/>
            <p:cNvSpPr>
              <a:spLocks noChangeShapeType="1"/>
            </p:cNvSpPr>
            <p:nvPr/>
          </p:nvSpPr>
          <p:spPr bwMode="auto">
            <a:xfrm flipV="1">
              <a:off x="3078" y="2928"/>
              <a:ext cx="234" cy="186"/>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2937" name="Line 25"/>
            <p:cNvSpPr>
              <a:spLocks noChangeShapeType="1"/>
            </p:cNvSpPr>
            <p:nvPr/>
          </p:nvSpPr>
          <p:spPr bwMode="auto">
            <a:xfrm flipV="1">
              <a:off x="3090" y="2958"/>
              <a:ext cx="234" cy="186"/>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2938" name="Line 26"/>
            <p:cNvSpPr>
              <a:spLocks noChangeShapeType="1"/>
            </p:cNvSpPr>
            <p:nvPr/>
          </p:nvSpPr>
          <p:spPr bwMode="auto">
            <a:xfrm flipV="1">
              <a:off x="3096" y="3000"/>
              <a:ext cx="225" cy="180"/>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2939" name="Line 27"/>
            <p:cNvSpPr>
              <a:spLocks noChangeShapeType="1"/>
            </p:cNvSpPr>
            <p:nvPr/>
          </p:nvSpPr>
          <p:spPr bwMode="auto">
            <a:xfrm flipV="1">
              <a:off x="3108" y="3030"/>
              <a:ext cx="222" cy="180"/>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2940" name="Line 28"/>
            <p:cNvSpPr>
              <a:spLocks noChangeShapeType="1"/>
            </p:cNvSpPr>
            <p:nvPr/>
          </p:nvSpPr>
          <p:spPr bwMode="auto">
            <a:xfrm flipV="1">
              <a:off x="3132" y="3081"/>
              <a:ext cx="195" cy="156"/>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2941" name="Line 29"/>
            <p:cNvSpPr>
              <a:spLocks noChangeShapeType="1"/>
            </p:cNvSpPr>
            <p:nvPr/>
          </p:nvSpPr>
          <p:spPr bwMode="auto">
            <a:xfrm flipV="1">
              <a:off x="3138" y="3126"/>
              <a:ext cx="180" cy="144"/>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2942" name="Line 30"/>
            <p:cNvSpPr>
              <a:spLocks noChangeShapeType="1"/>
            </p:cNvSpPr>
            <p:nvPr/>
          </p:nvSpPr>
          <p:spPr bwMode="auto">
            <a:xfrm flipV="1">
              <a:off x="3165" y="3189"/>
              <a:ext cx="138" cy="117"/>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2943" name="Line 31"/>
            <p:cNvSpPr>
              <a:spLocks noChangeShapeType="1"/>
            </p:cNvSpPr>
            <p:nvPr/>
          </p:nvSpPr>
          <p:spPr bwMode="auto">
            <a:xfrm flipV="1">
              <a:off x="3096" y="2763"/>
              <a:ext cx="135" cy="112"/>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2944" name="Line 32"/>
            <p:cNvSpPr>
              <a:spLocks noChangeShapeType="1"/>
            </p:cNvSpPr>
            <p:nvPr/>
          </p:nvSpPr>
          <p:spPr bwMode="auto">
            <a:xfrm flipV="1">
              <a:off x="3113" y="2742"/>
              <a:ext cx="97" cy="81"/>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22945" name="Text Box 33"/>
          <p:cNvSpPr txBox="1">
            <a:spLocks noChangeArrowheads="1"/>
          </p:cNvSpPr>
          <p:nvPr/>
        </p:nvSpPr>
        <p:spPr bwMode="auto">
          <a:xfrm>
            <a:off x="2557463" y="1066800"/>
            <a:ext cx="12954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600">
                <a:solidFill>
                  <a:srgbClr val="B06900"/>
                </a:solidFill>
                <a:latin typeface="Verdana" pitchFamily="34" charset="0"/>
              </a:rPr>
              <a:t>COLUMNS</a:t>
            </a:r>
          </a:p>
        </p:txBody>
      </p:sp>
      <p:sp>
        <p:nvSpPr>
          <p:cNvPr id="422946" name="Text Box 34"/>
          <p:cNvSpPr txBox="1">
            <a:spLocks noChangeArrowheads="1"/>
          </p:cNvSpPr>
          <p:nvPr/>
        </p:nvSpPr>
        <p:spPr bwMode="auto">
          <a:xfrm>
            <a:off x="6324600" y="1066800"/>
            <a:ext cx="12954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600">
                <a:solidFill>
                  <a:srgbClr val="B06900"/>
                </a:solidFill>
                <a:latin typeface="Verdana" pitchFamily="34" charset="0"/>
              </a:rPr>
              <a:t>COLUMNS</a:t>
            </a:r>
          </a:p>
        </p:txBody>
      </p:sp>
      <p:sp>
        <p:nvSpPr>
          <p:cNvPr id="422947" name="Line 35"/>
          <p:cNvSpPr>
            <a:spLocks noChangeShapeType="1"/>
          </p:cNvSpPr>
          <p:nvPr/>
        </p:nvSpPr>
        <p:spPr bwMode="auto">
          <a:xfrm>
            <a:off x="5029200" y="3308350"/>
            <a:ext cx="0" cy="53340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422948" name="Picture 3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4451350"/>
            <a:ext cx="2457450" cy="1524000"/>
          </a:xfrm>
          <a:prstGeom prst="rect">
            <a:avLst/>
          </a:prstGeom>
          <a:noFill/>
          <a:extLst>
            <a:ext uri="{909E8E84-426E-40DD-AFC4-6F175D3DCCD1}">
              <a14:hiddenFill xmlns:a14="http://schemas.microsoft.com/office/drawing/2010/main">
                <a:solidFill>
                  <a:srgbClr val="FFFFFF"/>
                </a:solidFill>
              </a14:hiddenFill>
            </a:ext>
          </a:extLst>
        </p:spPr>
      </p:pic>
      <p:sp>
        <p:nvSpPr>
          <p:cNvPr id="422949" name="Oval 37"/>
          <p:cNvSpPr>
            <a:spLocks noChangeArrowheads="1"/>
          </p:cNvSpPr>
          <p:nvPr/>
        </p:nvSpPr>
        <p:spPr bwMode="auto">
          <a:xfrm>
            <a:off x="3886200" y="4603750"/>
            <a:ext cx="1295400" cy="1295400"/>
          </a:xfrm>
          <a:prstGeom prst="ellipse">
            <a:avLst/>
          </a:prstGeom>
          <a:pattFill prst="ltUpDiag">
            <a:fgClr>
              <a:schemeClr val="bg2">
                <a:alpha val="60001"/>
              </a:schemeClr>
            </a:fgClr>
            <a:bgClr>
              <a:schemeClr val="bg1">
                <a:alpha val="60001"/>
              </a:schemeClr>
            </a:bgClr>
          </a:patt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2950" name="Oval 38"/>
          <p:cNvSpPr>
            <a:spLocks noChangeArrowheads="1"/>
          </p:cNvSpPr>
          <p:nvPr/>
        </p:nvSpPr>
        <p:spPr bwMode="auto">
          <a:xfrm>
            <a:off x="4800600" y="4527550"/>
            <a:ext cx="1371600" cy="1371600"/>
          </a:xfrm>
          <a:prstGeom prst="ellipse">
            <a:avLst/>
          </a:prstGeom>
          <a:pattFill prst="ltUpDiag">
            <a:fgClr>
              <a:schemeClr val="bg2">
                <a:alpha val="60001"/>
              </a:schemeClr>
            </a:fgClr>
            <a:bgClr>
              <a:schemeClr val="bg1">
                <a:alpha val="60001"/>
              </a:schemeClr>
            </a:bgClr>
          </a:patt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2951" name="Text Box 39"/>
          <p:cNvSpPr txBox="1">
            <a:spLocks noChangeArrowheads="1"/>
          </p:cNvSpPr>
          <p:nvPr/>
        </p:nvSpPr>
        <p:spPr bwMode="auto">
          <a:xfrm>
            <a:off x="4495800" y="5943600"/>
            <a:ext cx="1143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600">
                <a:solidFill>
                  <a:srgbClr val="B06900"/>
                </a:solidFill>
                <a:latin typeface="Verdana" pitchFamily="34" charset="0"/>
              </a:rPr>
              <a:t>OUTPUT</a:t>
            </a:r>
          </a:p>
        </p:txBody>
      </p:sp>
      <p:sp>
        <p:nvSpPr>
          <p:cNvPr id="422952" name="Line 40"/>
          <p:cNvSpPr>
            <a:spLocks noChangeShapeType="1"/>
          </p:cNvSpPr>
          <p:nvPr/>
        </p:nvSpPr>
        <p:spPr bwMode="auto">
          <a:xfrm flipH="1">
            <a:off x="2514600" y="2819400"/>
            <a:ext cx="30480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2953" name="Text Box 41"/>
          <p:cNvSpPr txBox="1">
            <a:spLocks noChangeArrowheads="1"/>
          </p:cNvSpPr>
          <p:nvPr/>
        </p:nvSpPr>
        <p:spPr bwMode="auto">
          <a:xfrm>
            <a:off x="1981200" y="3001963"/>
            <a:ext cx="9906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200">
                <a:solidFill>
                  <a:srgbClr val="B06900"/>
                </a:solidFill>
                <a:latin typeface="Verdana" pitchFamily="34" charset="0"/>
              </a:rPr>
              <a:t>n ROWS</a:t>
            </a:r>
          </a:p>
        </p:txBody>
      </p:sp>
      <p:sp>
        <p:nvSpPr>
          <p:cNvPr id="422954" name="Text Box 42"/>
          <p:cNvSpPr txBox="1">
            <a:spLocks noChangeArrowheads="1"/>
          </p:cNvSpPr>
          <p:nvPr/>
        </p:nvSpPr>
        <p:spPr bwMode="auto">
          <a:xfrm>
            <a:off x="7467600" y="2895600"/>
            <a:ext cx="9906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200">
                <a:solidFill>
                  <a:srgbClr val="B06900"/>
                </a:solidFill>
                <a:latin typeface="Verdana" pitchFamily="34" charset="0"/>
              </a:rPr>
              <a:t>m ROWS</a:t>
            </a:r>
          </a:p>
        </p:txBody>
      </p:sp>
      <p:sp>
        <p:nvSpPr>
          <p:cNvPr id="422955" name="Line 43"/>
          <p:cNvSpPr>
            <a:spLocks noChangeShapeType="1"/>
          </p:cNvSpPr>
          <p:nvPr/>
        </p:nvSpPr>
        <p:spPr bwMode="auto">
          <a:xfrm>
            <a:off x="7162800" y="2743200"/>
            <a:ext cx="38100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2956" name="Line 44"/>
          <p:cNvSpPr>
            <a:spLocks noChangeShapeType="1"/>
          </p:cNvSpPr>
          <p:nvPr/>
        </p:nvSpPr>
        <p:spPr bwMode="auto">
          <a:xfrm flipV="1">
            <a:off x="5029200" y="5334000"/>
            <a:ext cx="152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2957" name="Rectangle 45"/>
          <p:cNvSpPr>
            <a:spLocks noChangeArrowheads="1"/>
          </p:cNvSpPr>
          <p:nvPr/>
        </p:nvSpPr>
        <p:spPr bwMode="auto">
          <a:xfrm>
            <a:off x="5705475" y="5181600"/>
            <a:ext cx="3048000" cy="858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200">
                <a:solidFill>
                  <a:srgbClr val="B06900"/>
                </a:solidFill>
                <a:latin typeface="Verdana" pitchFamily="34" charset="0"/>
                <a:cs typeface="Times New Roman" pitchFamily="18" charset="0"/>
              </a:rPr>
              <a:t>ALL ROWS (n X m)</a:t>
            </a:r>
          </a:p>
          <a:p>
            <a:pPr lvl="2">
              <a:spcBef>
                <a:spcPct val="20000"/>
              </a:spcBef>
            </a:pPr>
            <a:r>
              <a:rPr lang="en-US" sz="1200">
                <a:solidFill>
                  <a:srgbClr val="B06900"/>
                </a:solidFill>
                <a:latin typeface="Verdana" pitchFamily="34" charset="0"/>
                <a:cs typeface="Times New Roman" pitchFamily="18" charset="0"/>
              </a:rPr>
              <a:t>EACH ROW OF TABLE X JOINED WITH EACH ROW OF TABLE Y</a:t>
            </a:r>
          </a:p>
        </p:txBody>
      </p:sp>
      <p:sp>
        <p:nvSpPr>
          <p:cNvPr id="422958" name="Text Box 46"/>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Using a Cross Join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2978" name="Rectangle 2"/>
          <p:cNvSpPr>
            <a:spLocks noChangeArrowheads="1"/>
          </p:cNvSpPr>
          <p:nvPr>
            <p:ph type="body" idx="1"/>
          </p:nvPr>
        </p:nvSpPr>
        <p:spPr bwMode="auto">
          <a:xfrm>
            <a:off x="1525588" y="1598613"/>
            <a:ext cx="7313612" cy="45704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charset="0"/>
                <a:cs typeface="Times New Roman" pitchFamily="18" charset="0"/>
              </a:rPr>
              <a:t>Cross Join:</a:t>
            </a:r>
          </a:p>
          <a:p>
            <a:pPr lvl="1">
              <a:buFontTx/>
              <a:buBlip>
                <a:blip r:embed="rId4"/>
              </a:buBlip>
            </a:pPr>
            <a:r>
              <a:rPr lang="en-US" sz="1800">
                <a:solidFill>
                  <a:schemeClr val="accent2"/>
                </a:solidFill>
                <a:latin typeface="Arial" charset="0"/>
              </a:rPr>
              <a:t>Displays each row from the first table joined with each row from the second table</a:t>
            </a:r>
            <a:endParaRPr lang="en-IN" sz="1800">
              <a:solidFill>
                <a:schemeClr val="accent2"/>
              </a:solidFill>
              <a:latin typeface="Arial" charset="0"/>
            </a:endParaRPr>
          </a:p>
          <a:p>
            <a:pPr lvl="1">
              <a:buFontTx/>
              <a:buBlip>
                <a:blip r:embed="rId4"/>
              </a:buBlip>
            </a:pPr>
            <a:r>
              <a:rPr lang="en-IN" sz="1800">
                <a:solidFill>
                  <a:schemeClr val="accent2"/>
                </a:solidFill>
                <a:latin typeface="Arial" charset="0"/>
              </a:rPr>
              <a:t>Produces the result set as the number of rows in the first table multiplied by the number of rows in the second table</a:t>
            </a:r>
            <a:endParaRPr lang="en-US" sz="1800">
              <a:solidFill>
                <a:schemeClr val="accent2"/>
              </a:solidFill>
              <a:latin typeface="Arial" charset="0"/>
            </a:endParaRPr>
          </a:p>
          <a:p>
            <a:pPr>
              <a:buFontTx/>
              <a:buNone/>
            </a:pPr>
            <a:r>
              <a:rPr lang="en-US" sz="2000">
                <a:solidFill>
                  <a:schemeClr val="accent2"/>
                </a:solidFill>
                <a:latin typeface="Arial" charset="0"/>
              </a:rPr>
              <a:t>	Let’s see how…</a:t>
            </a:r>
          </a:p>
        </p:txBody>
      </p:sp>
      <p:sp>
        <p:nvSpPr>
          <p:cNvPr id="382979" name="Text Box 3"/>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Using a Cross Join (Contd.)</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23938" name="Oval 2"/>
          <p:cNvSpPr>
            <a:spLocks noChangeArrowheads="1"/>
          </p:cNvSpPr>
          <p:nvPr/>
        </p:nvSpPr>
        <p:spPr bwMode="auto">
          <a:xfrm>
            <a:off x="6248400" y="1784350"/>
            <a:ext cx="1206500" cy="1206500"/>
          </a:xfrm>
          <a:prstGeom prst="ellipse">
            <a:avLst/>
          </a:prstGeom>
          <a:solidFill>
            <a:srgbClr val="FFFF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3939" name="Rectangle 3"/>
          <p:cNvSpPr>
            <a:spLocks noChangeArrowheads="1"/>
          </p:cNvSpPr>
          <p:nvPr/>
        </p:nvSpPr>
        <p:spPr bwMode="auto">
          <a:xfrm rot="-5400000">
            <a:off x="6667500" y="869950"/>
            <a:ext cx="381000" cy="1371600"/>
          </a:xfrm>
          <a:prstGeom prst="rect">
            <a:avLst/>
          </a:prstGeom>
          <a:solidFill>
            <a:srgbClr val="FFFFCC"/>
          </a:solidFill>
          <a:ln w="9525">
            <a:solidFill>
              <a:srgbClr val="AC8B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3940" name="Oval 4"/>
          <p:cNvSpPr>
            <a:spLocks noChangeArrowheads="1"/>
          </p:cNvSpPr>
          <p:nvPr/>
        </p:nvSpPr>
        <p:spPr bwMode="auto">
          <a:xfrm>
            <a:off x="2514600" y="1797050"/>
            <a:ext cx="1206500" cy="1206500"/>
          </a:xfrm>
          <a:prstGeom prst="ellipse">
            <a:avLst/>
          </a:prstGeom>
          <a:solidFill>
            <a:srgbClr val="FFD6AD"/>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3941" name="Rectangle 5"/>
          <p:cNvSpPr>
            <a:spLocks noChangeArrowheads="1"/>
          </p:cNvSpPr>
          <p:nvPr/>
        </p:nvSpPr>
        <p:spPr bwMode="auto">
          <a:xfrm rot="-5400000">
            <a:off x="2933700" y="869950"/>
            <a:ext cx="381000" cy="1371600"/>
          </a:xfrm>
          <a:prstGeom prst="rect">
            <a:avLst/>
          </a:prstGeom>
          <a:solidFill>
            <a:srgbClr val="FFD6AF"/>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3942" name="Line 6"/>
          <p:cNvSpPr>
            <a:spLocks noChangeShapeType="1"/>
          </p:cNvSpPr>
          <p:nvPr/>
        </p:nvSpPr>
        <p:spPr bwMode="auto">
          <a:xfrm>
            <a:off x="3124200" y="3308350"/>
            <a:ext cx="3733800" cy="0"/>
          </a:xfrm>
          <a:prstGeom prst="line">
            <a:avLst/>
          </a:prstGeom>
          <a:noFill/>
          <a:ln w="1270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3943" name="Line 7"/>
          <p:cNvSpPr>
            <a:spLocks noChangeShapeType="1"/>
          </p:cNvSpPr>
          <p:nvPr/>
        </p:nvSpPr>
        <p:spPr bwMode="auto">
          <a:xfrm flipV="1">
            <a:off x="6858000" y="3003550"/>
            <a:ext cx="0" cy="304800"/>
          </a:xfrm>
          <a:prstGeom prst="line">
            <a:avLst/>
          </a:prstGeom>
          <a:noFill/>
          <a:ln w="1270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3944" name="Line 8"/>
          <p:cNvSpPr>
            <a:spLocks noChangeShapeType="1"/>
          </p:cNvSpPr>
          <p:nvPr/>
        </p:nvSpPr>
        <p:spPr bwMode="auto">
          <a:xfrm flipV="1">
            <a:off x="3124200" y="3003550"/>
            <a:ext cx="0" cy="304800"/>
          </a:xfrm>
          <a:prstGeom prst="line">
            <a:avLst/>
          </a:prstGeom>
          <a:noFill/>
          <a:ln w="1270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3945" name="Rectangle 9"/>
          <p:cNvSpPr>
            <a:spLocks noChangeArrowheads="1"/>
          </p:cNvSpPr>
          <p:nvPr/>
        </p:nvSpPr>
        <p:spPr bwMode="auto">
          <a:xfrm>
            <a:off x="1828800" y="1365250"/>
            <a:ext cx="201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764600"/>
                </a:solidFill>
                <a:latin typeface="Verdana" pitchFamily="34" charset="0"/>
                <a:cs typeface="Times New Roman" pitchFamily="18" charset="0"/>
              </a:rPr>
              <a:t>A B C</a:t>
            </a:r>
          </a:p>
        </p:txBody>
      </p:sp>
      <p:sp>
        <p:nvSpPr>
          <p:cNvPr id="423946" name="Rectangle 10"/>
          <p:cNvSpPr>
            <a:spLocks noChangeArrowheads="1"/>
          </p:cNvSpPr>
          <p:nvPr/>
        </p:nvSpPr>
        <p:spPr bwMode="auto">
          <a:xfrm>
            <a:off x="5562600" y="1365250"/>
            <a:ext cx="201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6E6B00"/>
                </a:solidFill>
                <a:latin typeface="Verdana" pitchFamily="34" charset="0"/>
                <a:cs typeface="Times New Roman" pitchFamily="18" charset="0"/>
              </a:rPr>
              <a:t>B D E</a:t>
            </a:r>
          </a:p>
        </p:txBody>
      </p:sp>
      <p:sp>
        <p:nvSpPr>
          <p:cNvPr id="423947" name="Rectangle 11"/>
          <p:cNvSpPr>
            <a:spLocks noChangeArrowheads="1"/>
          </p:cNvSpPr>
          <p:nvPr/>
        </p:nvSpPr>
        <p:spPr bwMode="auto">
          <a:xfrm rot="-5400000">
            <a:off x="4822825" y="3101975"/>
            <a:ext cx="381000" cy="2012950"/>
          </a:xfrm>
          <a:prstGeom prst="rect">
            <a:avLst/>
          </a:prstGeom>
          <a:solidFill>
            <a:srgbClr val="FEF2D4"/>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3948" name="Rectangle 12"/>
          <p:cNvSpPr>
            <a:spLocks noChangeArrowheads="1"/>
          </p:cNvSpPr>
          <p:nvPr/>
        </p:nvSpPr>
        <p:spPr bwMode="auto">
          <a:xfrm>
            <a:off x="3429000" y="3917950"/>
            <a:ext cx="2482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764600"/>
                </a:solidFill>
                <a:latin typeface="Verdana" pitchFamily="34" charset="0"/>
                <a:cs typeface="Times New Roman" pitchFamily="18" charset="0"/>
              </a:rPr>
              <a:t>A B C D B E</a:t>
            </a:r>
          </a:p>
        </p:txBody>
      </p:sp>
      <p:sp>
        <p:nvSpPr>
          <p:cNvPr id="423949" name="Rectangle 13"/>
          <p:cNvSpPr>
            <a:spLocks noChangeArrowheads="1"/>
          </p:cNvSpPr>
          <p:nvPr/>
        </p:nvSpPr>
        <p:spPr bwMode="auto">
          <a:xfrm>
            <a:off x="4629150" y="3956050"/>
            <a:ext cx="247650" cy="304800"/>
          </a:xfrm>
          <a:prstGeom prst="rect">
            <a:avLst/>
          </a:prstGeom>
          <a:noFill/>
          <a:ln w="28575">
            <a:solidFill>
              <a:srgbClr val="99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3950" name="Rectangle 14"/>
          <p:cNvSpPr>
            <a:spLocks noChangeArrowheads="1"/>
          </p:cNvSpPr>
          <p:nvPr/>
        </p:nvSpPr>
        <p:spPr bwMode="auto">
          <a:xfrm>
            <a:off x="2819400" y="2851150"/>
            <a:ext cx="3352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600">
                <a:solidFill>
                  <a:srgbClr val="B06900"/>
                </a:solidFill>
                <a:latin typeface="Verdana" pitchFamily="34" charset="0"/>
                <a:cs typeface="Times New Roman" pitchFamily="18" charset="0"/>
              </a:rPr>
              <a:t>       EQUI JOIN</a:t>
            </a:r>
          </a:p>
        </p:txBody>
      </p:sp>
      <p:sp>
        <p:nvSpPr>
          <p:cNvPr id="423951" name="Rectangle 15"/>
          <p:cNvSpPr>
            <a:spLocks noChangeArrowheads="1"/>
          </p:cNvSpPr>
          <p:nvPr/>
        </p:nvSpPr>
        <p:spPr bwMode="auto">
          <a:xfrm>
            <a:off x="1676400" y="2165350"/>
            <a:ext cx="201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764600"/>
                </a:solidFill>
                <a:latin typeface="Verdana" pitchFamily="34" charset="0"/>
                <a:cs typeface="Times New Roman" pitchFamily="18" charset="0"/>
              </a:rPr>
              <a:t>Table X</a:t>
            </a:r>
          </a:p>
        </p:txBody>
      </p:sp>
      <p:sp>
        <p:nvSpPr>
          <p:cNvPr id="423952" name="Rectangle 16"/>
          <p:cNvSpPr>
            <a:spLocks noChangeArrowheads="1"/>
          </p:cNvSpPr>
          <p:nvPr/>
        </p:nvSpPr>
        <p:spPr bwMode="auto">
          <a:xfrm>
            <a:off x="5438775" y="2165350"/>
            <a:ext cx="201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6E6B00"/>
                </a:solidFill>
                <a:latin typeface="Verdana" pitchFamily="34" charset="0"/>
                <a:cs typeface="Times New Roman" pitchFamily="18" charset="0"/>
              </a:rPr>
              <a:t>Table Y</a:t>
            </a:r>
          </a:p>
        </p:txBody>
      </p:sp>
      <p:grpSp>
        <p:nvGrpSpPr>
          <p:cNvPr id="423953" name="Group 17"/>
          <p:cNvGrpSpPr>
            <a:grpSpLocks/>
          </p:cNvGrpSpPr>
          <p:nvPr/>
        </p:nvGrpSpPr>
        <p:grpSpPr bwMode="auto">
          <a:xfrm>
            <a:off x="4791075" y="4775200"/>
            <a:ext cx="419100" cy="895350"/>
            <a:chOff x="3066" y="2742"/>
            <a:chExt cx="264" cy="564"/>
          </a:xfrm>
        </p:grpSpPr>
        <p:sp>
          <p:nvSpPr>
            <p:cNvPr id="423954" name="Line 18"/>
            <p:cNvSpPr>
              <a:spLocks noChangeShapeType="1"/>
            </p:cNvSpPr>
            <p:nvPr/>
          </p:nvSpPr>
          <p:spPr bwMode="auto">
            <a:xfrm flipV="1">
              <a:off x="3081" y="2784"/>
              <a:ext cx="165" cy="138"/>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3955" name="Line 19"/>
            <p:cNvSpPr>
              <a:spLocks noChangeShapeType="1"/>
            </p:cNvSpPr>
            <p:nvPr/>
          </p:nvSpPr>
          <p:spPr bwMode="auto">
            <a:xfrm flipV="1">
              <a:off x="3078" y="2802"/>
              <a:ext cx="186" cy="150"/>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3956" name="Line 20"/>
            <p:cNvSpPr>
              <a:spLocks noChangeShapeType="1"/>
            </p:cNvSpPr>
            <p:nvPr/>
          </p:nvSpPr>
          <p:spPr bwMode="auto">
            <a:xfrm flipV="1">
              <a:off x="3069" y="2832"/>
              <a:ext cx="195" cy="156"/>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3957" name="Line 21"/>
            <p:cNvSpPr>
              <a:spLocks noChangeShapeType="1"/>
            </p:cNvSpPr>
            <p:nvPr/>
          </p:nvSpPr>
          <p:spPr bwMode="auto">
            <a:xfrm flipV="1">
              <a:off x="3066" y="2856"/>
              <a:ext cx="216" cy="168"/>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3958" name="Line 22"/>
            <p:cNvSpPr>
              <a:spLocks noChangeShapeType="1"/>
            </p:cNvSpPr>
            <p:nvPr/>
          </p:nvSpPr>
          <p:spPr bwMode="auto">
            <a:xfrm flipV="1">
              <a:off x="3072" y="2874"/>
              <a:ext cx="228" cy="186"/>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3959" name="Line 23"/>
            <p:cNvSpPr>
              <a:spLocks noChangeShapeType="1"/>
            </p:cNvSpPr>
            <p:nvPr/>
          </p:nvSpPr>
          <p:spPr bwMode="auto">
            <a:xfrm flipV="1">
              <a:off x="3078" y="2901"/>
              <a:ext cx="228" cy="183"/>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3960" name="Line 24"/>
            <p:cNvSpPr>
              <a:spLocks noChangeShapeType="1"/>
            </p:cNvSpPr>
            <p:nvPr/>
          </p:nvSpPr>
          <p:spPr bwMode="auto">
            <a:xfrm flipV="1">
              <a:off x="3078" y="2928"/>
              <a:ext cx="234" cy="186"/>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3961" name="Line 25"/>
            <p:cNvSpPr>
              <a:spLocks noChangeShapeType="1"/>
            </p:cNvSpPr>
            <p:nvPr/>
          </p:nvSpPr>
          <p:spPr bwMode="auto">
            <a:xfrm flipV="1">
              <a:off x="3090" y="2958"/>
              <a:ext cx="234" cy="186"/>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3962" name="Line 26"/>
            <p:cNvSpPr>
              <a:spLocks noChangeShapeType="1"/>
            </p:cNvSpPr>
            <p:nvPr/>
          </p:nvSpPr>
          <p:spPr bwMode="auto">
            <a:xfrm flipV="1">
              <a:off x="3096" y="3000"/>
              <a:ext cx="225" cy="180"/>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3963" name="Line 27"/>
            <p:cNvSpPr>
              <a:spLocks noChangeShapeType="1"/>
            </p:cNvSpPr>
            <p:nvPr/>
          </p:nvSpPr>
          <p:spPr bwMode="auto">
            <a:xfrm flipV="1">
              <a:off x="3108" y="3030"/>
              <a:ext cx="222" cy="180"/>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3964" name="Line 28"/>
            <p:cNvSpPr>
              <a:spLocks noChangeShapeType="1"/>
            </p:cNvSpPr>
            <p:nvPr/>
          </p:nvSpPr>
          <p:spPr bwMode="auto">
            <a:xfrm flipV="1">
              <a:off x="3132" y="3081"/>
              <a:ext cx="195" cy="156"/>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3965" name="Line 29"/>
            <p:cNvSpPr>
              <a:spLocks noChangeShapeType="1"/>
            </p:cNvSpPr>
            <p:nvPr/>
          </p:nvSpPr>
          <p:spPr bwMode="auto">
            <a:xfrm flipV="1">
              <a:off x="3138" y="3126"/>
              <a:ext cx="180" cy="144"/>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3966" name="Line 30"/>
            <p:cNvSpPr>
              <a:spLocks noChangeShapeType="1"/>
            </p:cNvSpPr>
            <p:nvPr/>
          </p:nvSpPr>
          <p:spPr bwMode="auto">
            <a:xfrm flipV="1">
              <a:off x="3165" y="3189"/>
              <a:ext cx="138" cy="117"/>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3967" name="Line 31"/>
            <p:cNvSpPr>
              <a:spLocks noChangeShapeType="1"/>
            </p:cNvSpPr>
            <p:nvPr/>
          </p:nvSpPr>
          <p:spPr bwMode="auto">
            <a:xfrm flipV="1">
              <a:off x="3096" y="2763"/>
              <a:ext cx="135" cy="112"/>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3968" name="Line 32"/>
            <p:cNvSpPr>
              <a:spLocks noChangeShapeType="1"/>
            </p:cNvSpPr>
            <p:nvPr/>
          </p:nvSpPr>
          <p:spPr bwMode="auto">
            <a:xfrm flipV="1">
              <a:off x="3113" y="2742"/>
              <a:ext cx="97" cy="81"/>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23969" name="Text Box 33"/>
          <p:cNvSpPr txBox="1">
            <a:spLocks noChangeArrowheads="1"/>
          </p:cNvSpPr>
          <p:nvPr/>
        </p:nvSpPr>
        <p:spPr bwMode="auto">
          <a:xfrm>
            <a:off x="2557463" y="1066800"/>
            <a:ext cx="12954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600">
                <a:solidFill>
                  <a:srgbClr val="B06900"/>
                </a:solidFill>
                <a:latin typeface="Verdana" pitchFamily="34" charset="0"/>
              </a:rPr>
              <a:t>COLUMNS</a:t>
            </a:r>
          </a:p>
        </p:txBody>
      </p:sp>
      <p:sp>
        <p:nvSpPr>
          <p:cNvPr id="423970" name="Text Box 34"/>
          <p:cNvSpPr txBox="1">
            <a:spLocks noChangeArrowheads="1"/>
          </p:cNvSpPr>
          <p:nvPr/>
        </p:nvSpPr>
        <p:spPr bwMode="auto">
          <a:xfrm>
            <a:off x="6324600" y="1066800"/>
            <a:ext cx="12954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600">
                <a:solidFill>
                  <a:srgbClr val="B06900"/>
                </a:solidFill>
                <a:latin typeface="Verdana" pitchFamily="34" charset="0"/>
              </a:rPr>
              <a:t>COLUMNS</a:t>
            </a:r>
          </a:p>
        </p:txBody>
      </p:sp>
      <p:sp>
        <p:nvSpPr>
          <p:cNvPr id="423971" name="Line 35"/>
          <p:cNvSpPr>
            <a:spLocks noChangeShapeType="1"/>
          </p:cNvSpPr>
          <p:nvPr/>
        </p:nvSpPr>
        <p:spPr bwMode="auto">
          <a:xfrm>
            <a:off x="5029200" y="3308350"/>
            <a:ext cx="0" cy="53340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423972" name="Picture 3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4451350"/>
            <a:ext cx="2457450" cy="1524000"/>
          </a:xfrm>
          <a:prstGeom prst="rect">
            <a:avLst/>
          </a:prstGeom>
          <a:noFill/>
          <a:extLst>
            <a:ext uri="{909E8E84-426E-40DD-AFC4-6F175D3DCCD1}">
              <a14:hiddenFill xmlns:a14="http://schemas.microsoft.com/office/drawing/2010/main">
                <a:solidFill>
                  <a:srgbClr val="FFFFFF"/>
                </a:solidFill>
              </a14:hiddenFill>
            </a:ext>
          </a:extLst>
        </p:spPr>
      </p:pic>
      <p:sp>
        <p:nvSpPr>
          <p:cNvPr id="423973" name="Rectangle 37"/>
          <p:cNvSpPr>
            <a:spLocks noChangeArrowheads="1"/>
          </p:cNvSpPr>
          <p:nvPr/>
        </p:nvSpPr>
        <p:spPr bwMode="auto">
          <a:xfrm>
            <a:off x="5376863" y="3960813"/>
            <a:ext cx="247650" cy="304800"/>
          </a:xfrm>
          <a:prstGeom prst="rect">
            <a:avLst/>
          </a:prstGeom>
          <a:noFill/>
          <a:ln w="28575">
            <a:solidFill>
              <a:srgbClr val="99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3974" name="Oval 38"/>
          <p:cNvSpPr>
            <a:spLocks noChangeArrowheads="1"/>
          </p:cNvSpPr>
          <p:nvPr/>
        </p:nvSpPr>
        <p:spPr bwMode="auto">
          <a:xfrm>
            <a:off x="4800600" y="4756150"/>
            <a:ext cx="381000" cy="914400"/>
          </a:xfrm>
          <a:prstGeom prst="ellipse">
            <a:avLst/>
          </a:prstGeom>
          <a:pattFill prst="ltUpDiag">
            <a:fgClr>
              <a:schemeClr val="tx1">
                <a:alpha val="52000"/>
              </a:schemeClr>
            </a:fgClr>
            <a:bgClr>
              <a:schemeClr val="bg1">
                <a:alpha val="52000"/>
              </a:schemeClr>
            </a:bgClr>
          </a:patt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3975" name="Text Box 39"/>
          <p:cNvSpPr txBox="1">
            <a:spLocks noChangeArrowheads="1"/>
          </p:cNvSpPr>
          <p:nvPr/>
        </p:nvSpPr>
        <p:spPr bwMode="auto">
          <a:xfrm>
            <a:off x="4495800" y="5943600"/>
            <a:ext cx="1143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600">
                <a:solidFill>
                  <a:srgbClr val="B06900"/>
                </a:solidFill>
                <a:latin typeface="Verdana" pitchFamily="34" charset="0"/>
              </a:rPr>
              <a:t>OUTPUT</a:t>
            </a:r>
          </a:p>
        </p:txBody>
      </p:sp>
      <p:sp>
        <p:nvSpPr>
          <p:cNvPr id="423976" name="Rectangle 40"/>
          <p:cNvSpPr>
            <a:spLocks noChangeArrowheads="1"/>
          </p:cNvSpPr>
          <p:nvPr/>
        </p:nvSpPr>
        <p:spPr bwMode="auto">
          <a:xfrm>
            <a:off x="5791200" y="5105400"/>
            <a:ext cx="3048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endParaRPr lang="en-IN" sz="1800">
              <a:solidFill>
                <a:srgbClr val="764600"/>
              </a:solidFill>
              <a:latin typeface="Verdana" pitchFamily="34" charset="0"/>
              <a:cs typeface="Times New Roman" pitchFamily="18" charset="0"/>
            </a:endParaRPr>
          </a:p>
        </p:txBody>
      </p:sp>
      <p:sp>
        <p:nvSpPr>
          <p:cNvPr id="423977" name="Line 41"/>
          <p:cNvSpPr>
            <a:spLocks noChangeShapeType="1"/>
          </p:cNvSpPr>
          <p:nvPr/>
        </p:nvSpPr>
        <p:spPr bwMode="auto">
          <a:xfrm flipV="1">
            <a:off x="5029200" y="5334000"/>
            <a:ext cx="152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3978" name="Rectangle 42"/>
          <p:cNvSpPr>
            <a:spLocks noChangeArrowheads="1"/>
          </p:cNvSpPr>
          <p:nvPr/>
        </p:nvSpPr>
        <p:spPr bwMode="auto">
          <a:xfrm>
            <a:off x="5705475" y="5181600"/>
            <a:ext cx="30480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200">
                <a:solidFill>
                  <a:srgbClr val="B06900"/>
                </a:solidFill>
                <a:latin typeface="Verdana" pitchFamily="34" charset="0"/>
                <a:cs typeface="Times New Roman" pitchFamily="18" charset="0"/>
              </a:rPr>
              <a:t>COMMON ROWS</a:t>
            </a:r>
          </a:p>
        </p:txBody>
      </p:sp>
      <p:sp>
        <p:nvSpPr>
          <p:cNvPr id="423979" name="Text Box 43"/>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Using an Equi Join</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3346" name="Rectangle 2"/>
          <p:cNvSpPr>
            <a:spLocks noChangeArrowheads="1"/>
          </p:cNvSpPr>
          <p:nvPr>
            <p:ph type="body" idx="1"/>
          </p:nvPr>
        </p:nvSpPr>
        <p:spPr bwMode="auto">
          <a:xfrm>
            <a:off x="1525588" y="1598613"/>
            <a:ext cx="7313612" cy="45704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charset="0"/>
                <a:cs typeface="Times New Roman" pitchFamily="18" charset="0"/>
              </a:rPr>
              <a:t>Equi Join:</a:t>
            </a:r>
            <a:endParaRPr lang="en-US" sz="2000">
              <a:solidFill>
                <a:schemeClr val="accent2"/>
              </a:solidFill>
              <a:latin typeface="Arial" charset="0"/>
            </a:endParaRPr>
          </a:p>
          <a:p>
            <a:pPr lvl="1">
              <a:buFontTx/>
              <a:buBlip>
                <a:blip r:embed="rId4"/>
              </a:buBlip>
            </a:pPr>
            <a:r>
              <a:rPr lang="en-US" sz="1800">
                <a:solidFill>
                  <a:schemeClr val="accent2"/>
                </a:solidFill>
                <a:latin typeface="Arial" charset="0"/>
                <a:cs typeface="Times New Roman" pitchFamily="18" charset="0"/>
              </a:rPr>
              <a:t>Is same as an inner join</a:t>
            </a:r>
          </a:p>
          <a:p>
            <a:pPr lvl="1">
              <a:buFontTx/>
              <a:buBlip>
                <a:blip r:embed="rId4"/>
              </a:buBlip>
            </a:pPr>
            <a:r>
              <a:rPr lang="en-US" sz="1800">
                <a:solidFill>
                  <a:schemeClr val="accent2"/>
                </a:solidFill>
                <a:latin typeface="Arial" charset="0"/>
                <a:cs typeface="Times New Roman" pitchFamily="18" charset="0"/>
              </a:rPr>
              <a:t>Displays all the columns from both the tables</a:t>
            </a:r>
          </a:p>
          <a:p>
            <a:pPr lvl="1">
              <a:buFontTx/>
              <a:buBlip>
                <a:blip r:embed="rId4"/>
              </a:buBlip>
            </a:pPr>
            <a:r>
              <a:rPr lang="en-US" sz="1800">
                <a:solidFill>
                  <a:schemeClr val="accent2"/>
                </a:solidFill>
                <a:latin typeface="Arial" charset="0"/>
                <a:cs typeface="Times New Roman" pitchFamily="18" charset="0"/>
              </a:rPr>
              <a:t>Displays redundant column data in the result set</a:t>
            </a:r>
          </a:p>
          <a:p>
            <a:pPr>
              <a:buFontTx/>
              <a:buNone/>
            </a:pPr>
            <a:r>
              <a:rPr lang="en-US" sz="2000">
                <a:solidFill>
                  <a:schemeClr val="accent2"/>
                </a:solidFill>
                <a:latin typeface="Arial" charset="0"/>
                <a:cs typeface="Times New Roman" pitchFamily="18" charset="0"/>
              </a:rPr>
              <a:t>	Let’s see how…</a:t>
            </a:r>
          </a:p>
        </p:txBody>
      </p:sp>
      <p:sp>
        <p:nvSpPr>
          <p:cNvPr id="313347" name="Text Box 3"/>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Using an Equi Join (Contd.)</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11298" name="Text Box 2"/>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Just a minute </a:t>
            </a:r>
          </a:p>
        </p:txBody>
      </p:sp>
      <p:sp>
        <p:nvSpPr>
          <p:cNvPr id="311299" name="Rectangle 3"/>
          <p:cNvSpPr>
            <a:spLocks noChangeArrowheads="1"/>
          </p:cNvSpPr>
          <p:nvPr>
            <p:ph type="body" idx="1"/>
          </p:nvPr>
        </p:nvSpPr>
        <p:spPr bwMode="auto">
          <a:xfrm>
            <a:off x="1525588" y="1598613"/>
            <a:ext cx="7313612" cy="915987"/>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6075" indent="-346075">
              <a:buFontTx/>
              <a:buBlip>
                <a:blip r:embed="rId3"/>
              </a:buBlip>
              <a:tabLst>
                <a:tab pos="635000" algn="l"/>
              </a:tabLst>
            </a:pPr>
            <a:r>
              <a:rPr lang="en-US" sz="2000">
                <a:solidFill>
                  <a:schemeClr val="accent2"/>
                </a:solidFill>
                <a:latin typeface="Arial" charset="0"/>
                <a:cs typeface="Times New Roman" pitchFamily="18" charset="0"/>
              </a:rPr>
              <a:t>What is the difference between an equi and an inner join? </a:t>
            </a:r>
          </a:p>
        </p:txBody>
      </p:sp>
      <p:sp>
        <p:nvSpPr>
          <p:cNvPr id="311300" name="Rectangle 4"/>
          <p:cNvSpPr>
            <a:spLocks noChangeArrowheads="1"/>
          </p:cNvSpPr>
          <p:nvPr/>
        </p:nvSpPr>
        <p:spPr bwMode="auto">
          <a:xfrm>
            <a:off x="1525588" y="4343400"/>
            <a:ext cx="6627812" cy="12954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6075" indent="-346075">
              <a:spcBef>
                <a:spcPct val="20000"/>
              </a:spcBef>
              <a:buFontTx/>
              <a:buBlip>
                <a:blip r:embed="rId3"/>
              </a:buBlip>
              <a:tabLst>
                <a:tab pos="635000" algn="l"/>
              </a:tabLst>
            </a:pPr>
            <a:r>
              <a:rPr lang="en-US" sz="2000">
                <a:solidFill>
                  <a:schemeClr val="accent2"/>
                </a:solidFill>
                <a:latin typeface="Arial" charset="0"/>
                <a:cs typeface="Times New Roman" pitchFamily="18" charset="0"/>
              </a:rPr>
              <a:t>Answer:</a:t>
            </a:r>
          </a:p>
          <a:p>
            <a:pPr marL="798513" lvl="1" indent="-333375">
              <a:spcBef>
                <a:spcPct val="20000"/>
              </a:spcBef>
              <a:buFontTx/>
              <a:buBlip>
                <a:blip r:embed="rId4"/>
              </a:buBlip>
              <a:tabLst>
                <a:tab pos="635000" algn="l"/>
              </a:tabLst>
            </a:pPr>
            <a:r>
              <a:rPr lang="en-IN" sz="1800">
                <a:solidFill>
                  <a:schemeClr val="accent2"/>
                </a:solidFill>
                <a:latin typeface="Arial" charset="0"/>
              </a:rPr>
              <a:t>An equi join is used to retrieve all the columns from both the tables. An inner join is used to retrieve selected columns from tables.</a:t>
            </a:r>
            <a:endParaRPr lang="en-US" sz="1800">
              <a:solidFill>
                <a:schemeClr val="accent2"/>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311300"/>
                                        </p:tgtEl>
                                        <p:attrNameLst>
                                          <p:attrName>style.visibility</p:attrName>
                                        </p:attrNameLst>
                                      </p:cBhvr>
                                      <p:to>
                                        <p:strVal val="visible"/>
                                      </p:to>
                                    </p:set>
                                    <p:animEffect transition="in" filter="slide(fromLeft)">
                                      <p:cBhvr>
                                        <p:cTn id="7" dur="500"/>
                                        <p:tgtEl>
                                          <p:spTgt spid="3113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1300"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826" name="Rectangle 2"/>
          <p:cNvSpPr>
            <a:spLocks noChangeArrowheads="1"/>
          </p:cNvSpPr>
          <p:nvPr>
            <p:ph type="body" idx="1"/>
          </p:nvPr>
        </p:nvSpPr>
        <p:spPr bwMode="auto">
          <a:xfrm>
            <a:off x="1525588" y="1598613"/>
            <a:ext cx="7313612" cy="45704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charset="0"/>
                <a:cs typeface="Times New Roman" pitchFamily="18" charset="0"/>
              </a:rPr>
              <a:t>Self Join:</a:t>
            </a:r>
            <a:endParaRPr lang="en-US" sz="2000">
              <a:solidFill>
                <a:schemeClr val="accent2"/>
              </a:solidFill>
              <a:latin typeface="Arial" charset="0"/>
            </a:endParaRPr>
          </a:p>
          <a:p>
            <a:pPr lvl="1">
              <a:buFontTx/>
              <a:buBlip>
                <a:blip r:embed="rId4"/>
              </a:buBlip>
            </a:pPr>
            <a:r>
              <a:rPr lang="en-US" sz="1800">
                <a:solidFill>
                  <a:schemeClr val="accent2"/>
                </a:solidFill>
                <a:latin typeface="Arial" charset="0"/>
                <a:cs typeface="Times New Roman" pitchFamily="18" charset="0"/>
              </a:rPr>
              <a:t>Is used</a:t>
            </a:r>
            <a:r>
              <a:rPr lang="en-US" sz="1800"/>
              <a:t> </a:t>
            </a:r>
            <a:r>
              <a:rPr lang="en-US" sz="1800">
                <a:solidFill>
                  <a:schemeClr val="accent2"/>
                </a:solidFill>
                <a:latin typeface="Arial" charset="0"/>
                <a:cs typeface="Times New Roman" pitchFamily="18" charset="0"/>
              </a:rPr>
              <a:t>when one row in a table correlates with other rows in the same table</a:t>
            </a:r>
          </a:p>
          <a:p>
            <a:pPr lvl="1">
              <a:buFontTx/>
              <a:buBlip>
                <a:blip r:embed="rId4"/>
              </a:buBlip>
            </a:pPr>
            <a:r>
              <a:rPr lang="en-US" sz="1800">
                <a:solidFill>
                  <a:schemeClr val="accent2"/>
                </a:solidFill>
                <a:latin typeface="Arial" charset="0"/>
                <a:cs typeface="Times New Roman" pitchFamily="18" charset="0"/>
              </a:rPr>
              <a:t>Uses alias name to differentiate the two copies of the same table</a:t>
            </a:r>
            <a:endParaRPr lang="en-US" sz="1800"/>
          </a:p>
          <a:p>
            <a:pPr>
              <a:buFontTx/>
              <a:buNone/>
            </a:pPr>
            <a:r>
              <a:rPr lang="en-US" sz="2000">
                <a:solidFill>
                  <a:schemeClr val="accent2"/>
                </a:solidFill>
                <a:latin typeface="Arial" charset="0"/>
                <a:cs typeface="Times New Roman" pitchFamily="18" charset="0"/>
              </a:rPr>
              <a:t>	Let’s see how…</a:t>
            </a:r>
          </a:p>
        </p:txBody>
      </p:sp>
      <p:sp>
        <p:nvSpPr>
          <p:cNvPr id="205827" name="Text Box 3"/>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Using a Self Join</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7618" name="Rectangle 2"/>
          <p:cNvSpPr>
            <a:spLocks noChangeArrowheads="1"/>
          </p:cNvSpPr>
          <p:nvPr>
            <p:ph type="body" sz="half" idx="1"/>
          </p:nvPr>
        </p:nvSpPr>
        <p:spPr bwMode="auto">
          <a:xfrm>
            <a:off x="1525588" y="1598613"/>
            <a:ext cx="7313612" cy="45704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charset="0"/>
                <a:cs typeface="Times New Roman" pitchFamily="18" charset="0"/>
              </a:rPr>
              <a:t>Problem Statement:</a:t>
            </a:r>
          </a:p>
          <a:p>
            <a:pPr lvl="1">
              <a:buFontTx/>
              <a:buBlip>
                <a:blip r:embed="rId4"/>
              </a:buBlip>
            </a:pPr>
            <a:r>
              <a:rPr lang="en-IN" sz="1800">
                <a:solidFill>
                  <a:schemeClr val="accent2"/>
                </a:solidFill>
                <a:latin typeface="Arial" charset="0"/>
                <a:cs typeface="Times New Roman" pitchFamily="18" charset="0"/>
              </a:rPr>
              <a:t>The HR manager of AdventureWorks, Inc. requires a report containing the following details:</a:t>
            </a:r>
          </a:p>
          <a:p>
            <a:pPr lvl="2">
              <a:buFontTx/>
              <a:buBlip>
                <a:blip r:embed="rId4"/>
              </a:buBlip>
            </a:pPr>
            <a:r>
              <a:rPr lang="en-IN" sz="1600">
                <a:solidFill>
                  <a:schemeClr val="accent2"/>
                </a:solidFill>
                <a:latin typeface="Arial" charset="0"/>
              </a:rPr>
              <a:t>Employee ID</a:t>
            </a:r>
          </a:p>
          <a:p>
            <a:pPr lvl="2">
              <a:buFontTx/>
              <a:buBlip>
                <a:blip r:embed="rId4"/>
              </a:buBlip>
            </a:pPr>
            <a:r>
              <a:rPr lang="en-IN" sz="1600">
                <a:solidFill>
                  <a:schemeClr val="accent2"/>
                </a:solidFill>
                <a:latin typeface="Arial" charset="0"/>
              </a:rPr>
              <a:t>Employee Name</a:t>
            </a:r>
          </a:p>
          <a:p>
            <a:pPr lvl="2">
              <a:buFontTx/>
              <a:buBlip>
                <a:blip r:embed="rId4"/>
              </a:buBlip>
            </a:pPr>
            <a:r>
              <a:rPr lang="en-IN" sz="1600">
                <a:solidFill>
                  <a:schemeClr val="accent2"/>
                </a:solidFill>
                <a:latin typeface="Arial" charset="0"/>
              </a:rPr>
              <a:t>Department Name</a:t>
            </a:r>
          </a:p>
          <a:p>
            <a:pPr lvl="2">
              <a:buFontTx/>
              <a:buBlip>
                <a:blip r:embed="rId4"/>
              </a:buBlip>
            </a:pPr>
            <a:r>
              <a:rPr lang="en-IN" sz="1600">
                <a:solidFill>
                  <a:schemeClr val="accent2"/>
                </a:solidFill>
                <a:latin typeface="Arial" charset="0"/>
              </a:rPr>
              <a:t>Date of Joining</a:t>
            </a:r>
          </a:p>
          <a:p>
            <a:pPr lvl="2">
              <a:buFontTx/>
              <a:buBlip>
                <a:blip r:embed="rId4"/>
              </a:buBlip>
            </a:pPr>
            <a:r>
              <a:rPr lang="en-IN" sz="1600">
                <a:solidFill>
                  <a:schemeClr val="accent2"/>
                </a:solidFill>
                <a:latin typeface="Arial" charset="0"/>
              </a:rPr>
              <a:t>Employee Address</a:t>
            </a:r>
          </a:p>
          <a:p>
            <a:pPr lvl="1">
              <a:buFontTx/>
              <a:buNone/>
            </a:pPr>
            <a:r>
              <a:rPr lang="en-IN" sz="1800">
                <a:solidFill>
                  <a:schemeClr val="accent2"/>
                </a:solidFill>
                <a:latin typeface="Arial" charset="0"/>
              </a:rPr>
              <a:t>	How will you generate this report?</a:t>
            </a:r>
          </a:p>
          <a:p>
            <a:pPr lvl="1">
              <a:buFontTx/>
              <a:buNone/>
            </a:pPr>
            <a:endParaRPr lang="en-IN" sz="2000">
              <a:solidFill>
                <a:schemeClr val="accent2"/>
              </a:solidFill>
              <a:latin typeface="Arial" charset="0"/>
              <a:cs typeface="Times New Roman" pitchFamily="18" charset="0"/>
            </a:endParaRPr>
          </a:p>
          <a:p>
            <a:pPr lvl="1">
              <a:buFontTx/>
              <a:buNone/>
            </a:pPr>
            <a:endParaRPr lang="en-IN" sz="2000">
              <a:solidFill>
                <a:schemeClr val="accent2"/>
              </a:solidFill>
              <a:latin typeface="Arial" charset="0"/>
            </a:endParaRPr>
          </a:p>
        </p:txBody>
      </p:sp>
      <p:sp>
        <p:nvSpPr>
          <p:cNvPr id="367619" name="Text Box 3"/>
          <p:cNvSpPr txBox="1">
            <a:spLocks noChangeArrowheads="1"/>
          </p:cNvSpPr>
          <p:nvPr/>
        </p:nvSpPr>
        <p:spPr bwMode="auto">
          <a:xfrm>
            <a:off x="152400" y="714375"/>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Demo: Using Joins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9666" name="Rectangle 2"/>
          <p:cNvSpPr>
            <a:spLocks noChangeArrowheads="1"/>
          </p:cNvSpPr>
          <p:nvPr>
            <p:ph type="body" idx="1"/>
          </p:nvPr>
        </p:nvSpPr>
        <p:spPr bwMode="auto">
          <a:xfrm>
            <a:off x="1525588" y="1598613"/>
            <a:ext cx="7313612" cy="41132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charset="0"/>
                <a:cs typeface="Times New Roman" pitchFamily="18" charset="0"/>
              </a:rPr>
              <a:t>Solution:</a:t>
            </a:r>
          </a:p>
          <a:p>
            <a:pPr marL="749300" lvl="1" indent="-292100">
              <a:buFontTx/>
              <a:buBlip>
                <a:blip r:embed="rId4"/>
              </a:buBlip>
            </a:pPr>
            <a:r>
              <a:rPr lang="en-US" sz="1800">
                <a:solidFill>
                  <a:schemeClr val="accent2"/>
                </a:solidFill>
                <a:latin typeface="Arial" charset="0"/>
              </a:rPr>
              <a:t>To solve the preceding problem, you need to perform the following tasks:</a:t>
            </a:r>
          </a:p>
          <a:p>
            <a:pPr marL="1092200" lvl="2">
              <a:buFontTx/>
              <a:buNone/>
            </a:pPr>
            <a:r>
              <a:rPr lang="en-US" sz="1600">
                <a:solidFill>
                  <a:schemeClr val="accent2"/>
                </a:solidFill>
                <a:latin typeface="Arial" charset="0"/>
              </a:rPr>
              <a:t>1.  Identify the join.</a:t>
            </a:r>
          </a:p>
          <a:p>
            <a:pPr marL="1092200" lvl="2">
              <a:buFontTx/>
              <a:buNone/>
            </a:pPr>
            <a:r>
              <a:rPr lang="en-US" sz="1600">
                <a:solidFill>
                  <a:schemeClr val="accent2"/>
                </a:solidFill>
                <a:latin typeface="Arial" charset="0"/>
              </a:rPr>
              <a:t>2.  Create a query based on joins.</a:t>
            </a:r>
          </a:p>
          <a:p>
            <a:pPr marL="1092200" lvl="2">
              <a:buFontTx/>
              <a:buNone/>
            </a:pPr>
            <a:r>
              <a:rPr lang="en-US" sz="1600">
                <a:solidFill>
                  <a:schemeClr val="accent2"/>
                </a:solidFill>
                <a:latin typeface="Arial" charset="0"/>
              </a:rPr>
              <a:t>3.  Execute the query to verify the result.</a:t>
            </a:r>
          </a:p>
        </p:txBody>
      </p:sp>
      <p:sp>
        <p:nvSpPr>
          <p:cNvPr id="369667" name="Text Box 3"/>
          <p:cNvSpPr txBox="1">
            <a:spLocks noChangeArrowheads="1"/>
          </p:cNvSpPr>
          <p:nvPr/>
        </p:nvSpPr>
        <p:spPr bwMode="auto">
          <a:xfrm>
            <a:off x="152400" y="714375"/>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Demo: Using Joins (Contd.)</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29058" name="Rectangle 2"/>
          <p:cNvSpPr>
            <a:spLocks noChangeArrowheads="1"/>
          </p:cNvSpPr>
          <p:nvPr>
            <p:ph type="body" idx="1"/>
          </p:nvPr>
        </p:nvSpPr>
        <p:spPr bwMode="auto">
          <a:xfrm>
            <a:off x="1525588" y="1598613"/>
            <a:ext cx="7313612" cy="45704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charset="0"/>
              </a:rPr>
              <a:t>Joins</a:t>
            </a:r>
          </a:p>
          <a:p>
            <a:pPr lvl="1">
              <a:buFontTx/>
              <a:buBlip>
                <a:blip r:embed="rId4"/>
              </a:buBlip>
            </a:pPr>
            <a:r>
              <a:rPr lang="en-US" sz="1800">
                <a:solidFill>
                  <a:schemeClr val="accent2"/>
                </a:solidFill>
                <a:latin typeface="Arial" charset="0"/>
              </a:rPr>
              <a:t>Allow to retrieve data from multiple tables</a:t>
            </a:r>
          </a:p>
          <a:p>
            <a:pPr lvl="1">
              <a:buFontTx/>
              <a:buBlip>
                <a:blip r:embed="rId4"/>
              </a:buBlip>
            </a:pPr>
            <a:r>
              <a:rPr lang="en-US" sz="1800">
                <a:solidFill>
                  <a:schemeClr val="accent2"/>
                </a:solidFill>
                <a:latin typeface="Arial" charset="0"/>
              </a:rPr>
              <a:t>Can be of the following types:</a:t>
            </a:r>
          </a:p>
          <a:p>
            <a:pPr marL="1092200" lvl="2" indent="-234950">
              <a:buFontTx/>
              <a:buBlip>
                <a:blip r:embed="rId4"/>
              </a:buBlip>
            </a:pPr>
            <a:r>
              <a:rPr lang="en-US" sz="1600">
                <a:solidFill>
                  <a:schemeClr val="accent2"/>
                </a:solidFill>
                <a:latin typeface="Arial" charset="0"/>
              </a:rPr>
              <a:t>Inner join</a:t>
            </a:r>
          </a:p>
          <a:p>
            <a:pPr marL="1092200" lvl="2" indent="-234950">
              <a:buFontTx/>
              <a:buBlip>
                <a:blip r:embed="rId4"/>
              </a:buBlip>
            </a:pPr>
            <a:r>
              <a:rPr lang="en-US" sz="1600">
                <a:solidFill>
                  <a:schemeClr val="accent2"/>
                </a:solidFill>
                <a:latin typeface="Arial" charset="0"/>
              </a:rPr>
              <a:t>Outer join</a:t>
            </a:r>
          </a:p>
          <a:p>
            <a:pPr marL="1092200" lvl="2" indent="-234950">
              <a:buFontTx/>
              <a:buBlip>
                <a:blip r:embed="rId4"/>
              </a:buBlip>
            </a:pPr>
            <a:r>
              <a:rPr lang="en-US" sz="1600">
                <a:solidFill>
                  <a:schemeClr val="accent2"/>
                </a:solidFill>
                <a:latin typeface="Arial" charset="0"/>
              </a:rPr>
              <a:t>Cross join</a:t>
            </a:r>
          </a:p>
          <a:p>
            <a:pPr marL="1092200" lvl="2" indent="-234950">
              <a:buFontTx/>
              <a:buBlip>
                <a:blip r:embed="rId4"/>
              </a:buBlip>
            </a:pPr>
            <a:r>
              <a:rPr lang="en-US" sz="1600">
                <a:solidFill>
                  <a:schemeClr val="accent2"/>
                </a:solidFill>
                <a:latin typeface="Arial" charset="0"/>
              </a:rPr>
              <a:t>Equi join</a:t>
            </a:r>
          </a:p>
          <a:p>
            <a:pPr marL="1092200" lvl="2" indent="-234950">
              <a:buFontTx/>
              <a:buBlip>
                <a:blip r:embed="rId4"/>
              </a:buBlip>
            </a:pPr>
            <a:r>
              <a:rPr lang="en-US" sz="1600">
                <a:solidFill>
                  <a:schemeClr val="accent2"/>
                </a:solidFill>
                <a:latin typeface="Arial" charset="0"/>
              </a:rPr>
              <a:t>Self join</a:t>
            </a:r>
            <a:endParaRPr lang="en-US" sz="1200">
              <a:solidFill>
                <a:schemeClr val="accent2"/>
              </a:solidFill>
              <a:latin typeface="Arial" charset="0"/>
              <a:cs typeface="Times New Roman" pitchFamily="18" charset="0"/>
            </a:endParaRPr>
          </a:p>
        </p:txBody>
      </p:sp>
      <p:sp>
        <p:nvSpPr>
          <p:cNvPr id="429059" name="Text Box 3"/>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Querying Data by Using Joins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5202" name="Rectangle 2"/>
          <p:cNvSpPr>
            <a:spLocks noChangeArrowheads="1"/>
          </p:cNvSpPr>
          <p:nvPr>
            <p:ph type="body" idx="1"/>
          </p:nvPr>
        </p:nvSpPr>
        <p:spPr bwMode="auto">
          <a:xfrm>
            <a:off x="1524000" y="1598613"/>
            <a:ext cx="7313613" cy="45704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876300">
              <a:buFontTx/>
              <a:buBlip>
                <a:blip r:embed="rId3"/>
              </a:buBlip>
            </a:pPr>
            <a:r>
              <a:rPr lang="en-US" sz="2000">
                <a:solidFill>
                  <a:schemeClr val="accent2"/>
                </a:solidFill>
                <a:latin typeface="Arial" charset="0"/>
                <a:cs typeface="Times New Roman" pitchFamily="18" charset="0"/>
              </a:rPr>
              <a:t>Subqueries:</a:t>
            </a:r>
          </a:p>
          <a:p>
            <a:pPr lvl="1" defTabSz="876300">
              <a:buFontTx/>
              <a:buBlip>
                <a:blip r:embed="rId4"/>
              </a:buBlip>
            </a:pPr>
            <a:r>
              <a:rPr lang="en-US" sz="1800">
                <a:solidFill>
                  <a:schemeClr val="accent2"/>
                </a:solidFill>
                <a:latin typeface="Arial" charset="0"/>
                <a:cs typeface="Times New Roman" pitchFamily="18" charset="0"/>
              </a:rPr>
              <a:t>Are used when the result set of one query needs to be taken as input for another query</a:t>
            </a:r>
          </a:p>
          <a:p>
            <a:pPr lvl="1" defTabSz="876300">
              <a:spcBef>
                <a:spcPct val="8000"/>
              </a:spcBef>
              <a:buFontTx/>
              <a:buBlip>
                <a:blip r:embed="rId4"/>
              </a:buBlip>
            </a:pPr>
            <a:r>
              <a:rPr lang="en-US" sz="1800">
                <a:solidFill>
                  <a:schemeClr val="accent2"/>
                </a:solidFill>
                <a:latin typeface="Arial" charset="0"/>
                <a:cs typeface="Times New Roman" pitchFamily="18" charset="0"/>
              </a:rPr>
              <a:t>Syntax</a:t>
            </a:r>
            <a:r>
              <a:rPr lang="en-US" sz="2000">
                <a:solidFill>
                  <a:schemeClr val="accent2"/>
                </a:solidFill>
                <a:latin typeface="Arial" charset="0"/>
              </a:rPr>
              <a:t>:</a:t>
            </a:r>
          </a:p>
          <a:p>
            <a:pPr marL="901700" lvl="2" indent="6350" defTabSz="876300">
              <a:buFontTx/>
              <a:buNone/>
            </a:pPr>
            <a:r>
              <a:rPr lang="en-US" sz="1600">
                <a:solidFill>
                  <a:schemeClr val="accent2"/>
                </a:solidFill>
                <a:latin typeface="Courier New" pitchFamily="49" charset="0"/>
              </a:rPr>
              <a:t>SELECT column, column [,column]</a:t>
            </a:r>
          </a:p>
          <a:p>
            <a:pPr marL="901700" lvl="2" indent="6350" defTabSz="876300">
              <a:buFontTx/>
              <a:buNone/>
            </a:pPr>
            <a:r>
              <a:rPr lang="en-US" sz="1600">
                <a:solidFill>
                  <a:schemeClr val="accent2"/>
                </a:solidFill>
                <a:latin typeface="Courier New" pitchFamily="49" charset="0"/>
              </a:rPr>
              <a:t>FROM table_name</a:t>
            </a:r>
          </a:p>
          <a:p>
            <a:pPr marL="901700" lvl="2" indent="6350" defTabSz="876300">
              <a:buFontTx/>
              <a:buNone/>
            </a:pPr>
            <a:r>
              <a:rPr lang="en-US" sz="1600">
                <a:solidFill>
                  <a:schemeClr val="accent2"/>
                </a:solidFill>
                <a:latin typeface="Courier New" pitchFamily="49" charset="0"/>
              </a:rPr>
              <a:t>WHERE column = </a:t>
            </a:r>
          </a:p>
          <a:p>
            <a:pPr marL="901700" lvl="2" indent="6350" defTabSz="876300">
              <a:buFontTx/>
              <a:buNone/>
            </a:pPr>
            <a:r>
              <a:rPr lang="en-US" sz="1600">
                <a:solidFill>
                  <a:schemeClr val="accent2"/>
                </a:solidFill>
                <a:latin typeface="Courier New" pitchFamily="49" charset="0"/>
              </a:rPr>
              <a:t>( SELECT column FROM table_name [WHERE  conditional_expression] ) </a:t>
            </a:r>
            <a:endParaRPr lang="en-US" sz="1400">
              <a:solidFill>
                <a:schemeClr val="accent2"/>
              </a:solidFill>
              <a:latin typeface="Courier New" pitchFamily="49" charset="0"/>
            </a:endParaRPr>
          </a:p>
        </p:txBody>
      </p:sp>
      <p:sp>
        <p:nvSpPr>
          <p:cNvPr id="435203" name="Text Box 3"/>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Querying Data by Using Subqueries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5026" name="Rectangle 2"/>
          <p:cNvSpPr>
            <a:spLocks noChangeArrowheads="1"/>
          </p:cNvSpPr>
          <p:nvPr>
            <p:ph type="body" idx="1"/>
          </p:nvPr>
        </p:nvSpPr>
        <p:spPr bwMode="auto">
          <a:xfrm>
            <a:off x="1525588" y="1598613"/>
            <a:ext cx="7313612" cy="45704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876300">
              <a:buFontTx/>
              <a:buBlip>
                <a:blip r:embed="rId3"/>
              </a:buBlip>
            </a:pPr>
            <a:r>
              <a:rPr lang="en-US" sz="2000">
                <a:solidFill>
                  <a:schemeClr val="accent2"/>
                </a:solidFill>
                <a:latin typeface="Arial" charset="0"/>
                <a:cs typeface="Times New Roman" pitchFamily="18" charset="0"/>
              </a:rPr>
              <a:t>IN keyword:</a:t>
            </a:r>
            <a:endParaRPr lang="en-US" sz="2000">
              <a:solidFill>
                <a:schemeClr val="accent2"/>
              </a:solidFill>
              <a:latin typeface="Arial" charset="0"/>
            </a:endParaRPr>
          </a:p>
          <a:p>
            <a:pPr lvl="1" defTabSz="876300">
              <a:buFontTx/>
              <a:buBlip>
                <a:blip r:embed="rId4"/>
              </a:buBlip>
            </a:pPr>
            <a:r>
              <a:rPr lang="en-US" sz="1800">
                <a:solidFill>
                  <a:schemeClr val="accent2"/>
                </a:solidFill>
                <a:latin typeface="Arial" charset="0"/>
                <a:cs typeface="Times New Roman" pitchFamily="18" charset="0"/>
              </a:rPr>
              <a:t>Is used to </a:t>
            </a:r>
            <a:r>
              <a:rPr lang="en-US" sz="1800">
                <a:solidFill>
                  <a:schemeClr val="accent2"/>
                </a:solidFill>
                <a:latin typeface="Arial" charset="0"/>
              </a:rPr>
              <a:t>retrieve rows in a subquery based on the match of values given in a list</a:t>
            </a:r>
          </a:p>
          <a:p>
            <a:pPr lvl="1" defTabSz="876300">
              <a:buFontTx/>
              <a:buBlip>
                <a:blip r:embed="rId4"/>
              </a:buBlip>
            </a:pPr>
            <a:r>
              <a:rPr lang="en-US" sz="1800">
                <a:solidFill>
                  <a:schemeClr val="accent2"/>
                </a:solidFill>
                <a:latin typeface="Arial" charset="0"/>
              </a:rPr>
              <a:t>Syntax:</a:t>
            </a:r>
          </a:p>
          <a:p>
            <a:pPr marL="901700" lvl="2" indent="0" defTabSz="876300">
              <a:buFontTx/>
              <a:buNone/>
            </a:pPr>
            <a:r>
              <a:rPr lang="en-IN" sz="1600">
                <a:solidFill>
                  <a:schemeClr val="accent2"/>
                </a:solidFill>
                <a:latin typeface="Courier New" pitchFamily="49" charset="0"/>
              </a:rPr>
              <a:t>SELECT column, column [,column]</a:t>
            </a:r>
          </a:p>
          <a:p>
            <a:pPr marL="901700" lvl="2" indent="0" defTabSz="876300">
              <a:buFontTx/>
              <a:buNone/>
            </a:pPr>
            <a:r>
              <a:rPr lang="en-IN" sz="1600">
                <a:solidFill>
                  <a:schemeClr val="accent2"/>
                </a:solidFill>
                <a:latin typeface="Courier New" pitchFamily="49" charset="0"/>
              </a:rPr>
              <a:t>FROM table_name</a:t>
            </a:r>
          </a:p>
          <a:p>
            <a:pPr marL="901700" lvl="2" indent="0" defTabSz="876300">
              <a:buFontTx/>
              <a:buNone/>
            </a:pPr>
            <a:r>
              <a:rPr lang="en-IN" sz="1600">
                <a:solidFill>
                  <a:schemeClr val="accent2"/>
                </a:solidFill>
                <a:latin typeface="Courier New" pitchFamily="49" charset="0"/>
              </a:rPr>
              <a:t>WHERE column [ NOT ] IN </a:t>
            </a:r>
          </a:p>
          <a:p>
            <a:pPr marL="901700" lvl="2" indent="0" defTabSz="876300">
              <a:buFontTx/>
              <a:buNone/>
            </a:pPr>
            <a:r>
              <a:rPr lang="en-IN" sz="1600">
                <a:solidFill>
                  <a:schemeClr val="accent2"/>
                </a:solidFill>
                <a:latin typeface="Courier New" pitchFamily="49" charset="0"/>
              </a:rPr>
              <a:t>( SELECT column FROM table_name [WHERE  conditional_expression] )</a:t>
            </a:r>
          </a:p>
          <a:p>
            <a:pPr defTabSz="876300">
              <a:buFontTx/>
              <a:buNone/>
            </a:pPr>
            <a:r>
              <a:rPr lang="en-US" sz="2000">
                <a:solidFill>
                  <a:schemeClr val="accent2"/>
                </a:solidFill>
                <a:latin typeface="Arial" charset="0"/>
              </a:rPr>
              <a:t>	Let’s see how…</a:t>
            </a:r>
          </a:p>
          <a:p>
            <a:pPr lvl="1" defTabSz="876300">
              <a:buFontTx/>
              <a:buNone/>
            </a:pPr>
            <a:endParaRPr lang="en-US" sz="2000" b="1">
              <a:solidFill>
                <a:schemeClr val="accent2"/>
              </a:solidFill>
              <a:latin typeface="Arial" charset="0"/>
            </a:endParaRPr>
          </a:p>
        </p:txBody>
      </p:sp>
      <p:sp>
        <p:nvSpPr>
          <p:cNvPr id="385027" name="Text Box 3"/>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Using the IN and EXISTS Keyword</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6770" name="Rectangle 2"/>
          <p:cNvSpPr>
            <a:spLocks noChangeArrowheads="1"/>
          </p:cNvSpPr>
          <p:nvPr>
            <p:ph type="body" idx="1"/>
          </p:nvPr>
        </p:nvSpPr>
        <p:spPr bwMode="auto">
          <a:xfrm>
            <a:off x="1525588" y="1598613"/>
            <a:ext cx="7313612" cy="45704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charset="0"/>
                <a:cs typeface="Times New Roman" pitchFamily="18" charset="0"/>
              </a:rPr>
              <a:t>EXISTS keyword:</a:t>
            </a:r>
            <a:endParaRPr lang="en-US" sz="2000">
              <a:solidFill>
                <a:schemeClr val="accent2"/>
              </a:solidFill>
              <a:latin typeface="Arial" charset="0"/>
            </a:endParaRPr>
          </a:p>
          <a:p>
            <a:pPr lvl="1">
              <a:buFontTx/>
              <a:buBlip>
                <a:blip r:embed="rId4"/>
              </a:buBlip>
            </a:pPr>
            <a:r>
              <a:rPr lang="en-US" sz="1800">
                <a:solidFill>
                  <a:schemeClr val="accent2"/>
                </a:solidFill>
                <a:latin typeface="Arial" charset="0"/>
              </a:rPr>
              <a:t>Is used to check the existence of the data and returns true or false</a:t>
            </a:r>
          </a:p>
          <a:p>
            <a:pPr lvl="1">
              <a:buFontTx/>
              <a:buBlip>
                <a:blip r:embed="rId4"/>
              </a:buBlip>
            </a:pPr>
            <a:r>
              <a:rPr lang="en-US" sz="1800">
                <a:solidFill>
                  <a:schemeClr val="accent2"/>
                </a:solidFill>
                <a:latin typeface="Arial" charset="0"/>
              </a:rPr>
              <a:t>Syntax:</a:t>
            </a:r>
          </a:p>
          <a:p>
            <a:pPr lvl="2" indent="-241300">
              <a:buFontTx/>
              <a:buNone/>
            </a:pPr>
            <a:r>
              <a:rPr lang="en-IN" sz="1600">
                <a:solidFill>
                  <a:schemeClr val="accent2"/>
                </a:solidFill>
                <a:latin typeface="Courier New" pitchFamily="49" charset="0"/>
              </a:rPr>
              <a:t>SELECT column, column [,column]</a:t>
            </a:r>
          </a:p>
          <a:p>
            <a:pPr lvl="2" indent="-241300">
              <a:buFontTx/>
              <a:buNone/>
            </a:pPr>
            <a:r>
              <a:rPr lang="en-IN" sz="1600">
                <a:solidFill>
                  <a:schemeClr val="accent2"/>
                </a:solidFill>
                <a:latin typeface="Courier New" pitchFamily="49" charset="0"/>
              </a:rPr>
              <a:t>FROM table_name</a:t>
            </a:r>
          </a:p>
          <a:p>
            <a:pPr lvl="2" indent="-241300">
              <a:buFontTx/>
              <a:buNone/>
            </a:pPr>
            <a:r>
              <a:rPr lang="en-IN" sz="1600">
                <a:solidFill>
                  <a:schemeClr val="accent2"/>
                </a:solidFill>
                <a:latin typeface="Courier New" pitchFamily="49" charset="0"/>
              </a:rPr>
              <a:t>WHERE EXISTS ( SELECT column FROM table_name [WHERE    </a:t>
            </a:r>
          </a:p>
          <a:p>
            <a:pPr lvl="2" indent="-241300">
              <a:buFontTx/>
              <a:buNone/>
            </a:pPr>
            <a:r>
              <a:rPr lang="en-IN" sz="1600">
                <a:solidFill>
                  <a:schemeClr val="accent2"/>
                </a:solidFill>
                <a:latin typeface="Courier New" pitchFamily="49" charset="0"/>
              </a:rPr>
              <a:t>conditional_expression] )</a:t>
            </a:r>
          </a:p>
          <a:p>
            <a:pPr>
              <a:buFontTx/>
              <a:buNone/>
            </a:pPr>
            <a:r>
              <a:rPr lang="en-US" sz="2000">
                <a:solidFill>
                  <a:schemeClr val="accent2"/>
                </a:solidFill>
                <a:latin typeface="Arial" charset="0"/>
              </a:rPr>
              <a:t>	Let’s see how…</a:t>
            </a:r>
            <a:endParaRPr lang="en-US" sz="2400" b="1">
              <a:solidFill>
                <a:schemeClr val="accent2"/>
              </a:solidFill>
              <a:latin typeface="Arial" charset="0"/>
            </a:endParaRPr>
          </a:p>
        </p:txBody>
      </p:sp>
      <p:sp>
        <p:nvSpPr>
          <p:cNvPr id="416771" name="Text Box 3"/>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Using the IN and EXISTS Keyword (Contd.)</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3154" name="Rectangle 2"/>
          <p:cNvSpPr>
            <a:spLocks noChangeArrowheads="1"/>
          </p:cNvSpPr>
          <p:nvPr>
            <p:ph type="body" idx="1"/>
          </p:nvPr>
        </p:nvSpPr>
        <p:spPr bwMode="auto">
          <a:xfrm>
            <a:off x="1525588" y="1598613"/>
            <a:ext cx="7313612" cy="45704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charset="0"/>
                <a:cs typeface="Times New Roman" pitchFamily="18" charset="0"/>
              </a:rPr>
              <a:t>Comparison operators are modified using:</a:t>
            </a:r>
          </a:p>
          <a:p>
            <a:pPr lvl="1">
              <a:buFontTx/>
              <a:buBlip>
                <a:blip r:embed="rId4"/>
              </a:buBlip>
            </a:pPr>
            <a:r>
              <a:rPr lang="en-US" sz="1800">
                <a:solidFill>
                  <a:schemeClr val="accent2"/>
                </a:solidFill>
                <a:latin typeface="Arial" charset="0"/>
                <a:cs typeface="Times New Roman" pitchFamily="18" charset="0"/>
              </a:rPr>
              <a:t>ALL keyword that returns TRUE, if all the values retrieved by the subquery satisfy the comparison operator</a:t>
            </a:r>
          </a:p>
          <a:p>
            <a:pPr lvl="1">
              <a:buFontTx/>
              <a:buBlip>
                <a:blip r:embed="rId4"/>
              </a:buBlip>
            </a:pPr>
            <a:r>
              <a:rPr lang="en-US" sz="1800">
                <a:solidFill>
                  <a:schemeClr val="accent2"/>
                </a:solidFill>
                <a:latin typeface="Arial" charset="0"/>
                <a:cs typeface="Times New Roman" pitchFamily="18" charset="0"/>
              </a:rPr>
              <a:t>ANY keyword that returns  TRUE, if any value retrieved by the subquery satisfies the comparison operator</a:t>
            </a:r>
            <a:endParaRPr lang="en-IN" sz="1800">
              <a:solidFill>
                <a:schemeClr val="accent2"/>
              </a:solidFill>
              <a:latin typeface="Arial" charset="0"/>
              <a:cs typeface="Times New Roman" pitchFamily="18" charset="0"/>
            </a:endParaRPr>
          </a:p>
          <a:p>
            <a:pPr>
              <a:buFontTx/>
              <a:buNone/>
            </a:pPr>
            <a:r>
              <a:rPr lang="en-US" sz="2000">
                <a:solidFill>
                  <a:schemeClr val="accent2"/>
                </a:solidFill>
                <a:latin typeface="Arial" charset="0"/>
                <a:cs typeface="Times New Roman" pitchFamily="18" charset="0"/>
              </a:rPr>
              <a:t>	Let’s see how…</a:t>
            </a:r>
            <a:endParaRPr lang="en-US" sz="2000" b="1">
              <a:solidFill>
                <a:schemeClr val="accent2"/>
              </a:solidFill>
              <a:latin typeface="Arial" charset="0"/>
            </a:endParaRPr>
          </a:p>
        </p:txBody>
      </p:sp>
      <p:sp>
        <p:nvSpPr>
          <p:cNvPr id="433155" name="Text Box 3"/>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Using Modified Comparison Operators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89122" name="Text Box 2"/>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Just a minute </a:t>
            </a:r>
          </a:p>
        </p:txBody>
      </p:sp>
      <p:sp>
        <p:nvSpPr>
          <p:cNvPr id="389123" name="Rectangle 3"/>
          <p:cNvSpPr>
            <a:spLocks noChangeArrowheads="1"/>
          </p:cNvSpPr>
          <p:nvPr>
            <p:ph type="body" idx="1"/>
          </p:nvPr>
        </p:nvSpPr>
        <p:spPr bwMode="auto">
          <a:xfrm>
            <a:off x="1525588" y="1598613"/>
            <a:ext cx="7313612" cy="915987"/>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6075" indent="-346075">
              <a:buFontTx/>
              <a:buBlip>
                <a:blip r:embed="rId3"/>
              </a:buBlip>
              <a:tabLst>
                <a:tab pos="635000" algn="l"/>
              </a:tabLst>
            </a:pPr>
            <a:r>
              <a:rPr lang="en-IN" sz="2000">
                <a:solidFill>
                  <a:schemeClr val="accent2"/>
                </a:solidFill>
                <a:latin typeface="Arial" charset="0"/>
                <a:cs typeface="Times New Roman" pitchFamily="18" charset="0"/>
              </a:rPr>
              <a:t>What is the use of EXISTS keyword in a subquery?</a:t>
            </a:r>
          </a:p>
          <a:p>
            <a:pPr marL="346075" indent="-346075">
              <a:buFontTx/>
              <a:buBlip>
                <a:blip r:embed="rId3"/>
              </a:buBlip>
              <a:tabLst>
                <a:tab pos="635000" algn="l"/>
              </a:tabLst>
            </a:pPr>
            <a:endParaRPr lang="en-US" sz="2000">
              <a:solidFill>
                <a:schemeClr val="accent2"/>
              </a:solidFill>
              <a:latin typeface="Arial" charset="0"/>
              <a:cs typeface="Times New Roman" pitchFamily="18" charset="0"/>
            </a:endParaRPr>
          </a:p>
        </p:txBody>
      </p:sp>
      <p:sp>
        <p:nvSpPr>
          <p:cNvPr id="389124" name="Rectangle 4"/>
          <p:cNvSpPr>
            <a:spLocks noChangeArrowheads="1"/>
          </p:cNvSpPr>
          <p:nvPr/>
        </p:nvSpPr>
        <p:spPr bwMode="auto">
          <a:xfrm>
            <a:off x="1525588" y="4648200"/>
            <a:ext cx="6627812" cy="16446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6075" indent="-346075">
              <a:spcBef>
                <a:spcPct val="20000"/>
              </a:spcBef>
              <a:buFontTx/>
              <a:buBlip>
                <a:blip r:embed="rId3"/>
              </a:buBlip>
              <a:tabLst>
                <a:tab pos="635000" algn="l"/>
              </a:tabLst>
            </a:pPr>
            <a:r>
              <a:rPr lang="en-US" sz="2000">
                <a:solidFill>
                  <a:schemeClr val="accent2"/>
                </a:solidFill>
                <a:latin typeface="Arial" charset="0"/>
                <a:cs typeface="Times New Roman" pitchFamily="18" charset="0"/>
              </a:rPr>
              <a:t>Answer:</a:t>
            </a:r>
          </a:p>
          <a:p>
            <a:pPr marL="798513" lvl="1" indent="-333375">
              <a:spcBef>
                <a:spcPct val="20000"/>
              </a:spcBef>
              <a:buFontTx/>
              <a:buBlip>
                <a:blip r:embed="rId4"/>
              </a:buBlip>
              <a:tabLst>
                <a:tab pos="635000" algn="l"/>
              </a:tabLst>
            </a:pPr>
            <a:r>
              <a:rPr lang="en-US" sz="1800">
                <a:solidFill>
                  <a:schemeClr val="accent2"/>
                </a:solidFill>
                <a:latin typeface="Arial" charset="0"/>
              </a:rPr>
              <a:t>The </a:t>
            </a:r>
            <a:r>
              <a:rPr lang="en-IN" sz="1800">
                <a:solidFill>
                  <a:schemeClr val="accent2"/>
                </a:solidFill>
                <a:latin typeface="Arial" charset="0"/>
              </a:rPr>
              <a:t>EXISTS keyword is used to check the existence of rows in the result set of an inner query according to the condition specified in the inner query. </a:t>
            </a:r>
            <a:endParaRPr lang="en-US" sz="1800">
              <a:solidFill>
                <a:schemeClr val="accent2"/>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389124"/>
                                        </p:tgtEl>
                                        <p:attrNameLst>
                                          <p:attrName>style.visibility</p:attrName>
                                        </p:attrNameLst>
                                      </p:cBhvr>
                                      <p:to>
                                        <p:strVal val="visible"/>
                                      </p:to>
                                    </p:set>
                                    <p:animEffect transition="in" filter="slide(fromLeft)">
                                      <p:cBhvr>
                                        <p:cTn id="7" dur="500"/>
                                        <p:tgtEl>
                                          <p:spTgt spid="3891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24" grpId="0" animBg="1"/>
    </p:bld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1170" name="Rectangle 2"/>
          <p:cNvSpPr>
            <a:spLocks noChangeArrowheads="1"/>
          </p:cNvSpPr>
          <p:nvPr>
            <p:ph type="body" idx="1"/>
          </p:nvPr>
        </p:nvSpPr>
        <p:spPr bwMode="auto">
          <a:xfrm>
            <a:off x="1525588" y="1598613"/>
            <a:ext cx="7313612" cy="45704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charset="0"/>
                <a:cs typeface="Times New Roman" pitchFamily="18" charset="0"/>
              </a:rPr>
              <a:t>Aggregate functions:</a:t>
            </a:r>
          </a:p>
          <a:p>
            <a:pPr lvl="1">
              <a:buFontTx/>
              <a:buBlip>
                <a:blip r:embed="rId4"/>
              </a:buBlip>
            </a:pPr>
            <a:r>
              <a:rPr lang="en-US" sz="1800">
                <a:solidFill>
                  <a:schemeClr val="accent2"/>
                </a:solidFill>
                <a:latin typeface="Arial" charset="0"/>
                <a:cs typeface="Times New Roman" pitchFamily="18" charset="0"/>
              </a:rPr>
              <a:t>Can be used in the subquery to generate aggregated values from the inner query</a:t>
            </a:r>
          </a:p>
          <a:p>
            <a:pPr>
              <a:buFontTx/>
              <a:buNone/>
            </a:pPr>
            <a:r>
              <a:rPr lang="en-US" sz="2000">
                <a:solidFill>
                  <a:schemeClr val="accent2"/>
                </a:solidFill>
                <a:latin typeface="Arial" charset="0"/>
                <a:cs typeface="Times New Roman" pitchFamily="18" charset="0"/>
              </a:rPr>
              <a:t>	Let’s see how…</a:t>
            </a:r>
            <a:endParaRPr lang="en-US" sz="2000" b="1">
              <a:solidFill>
                <a:schemeClr val="accent2"/>
              </a:solidFill>
              <a:latin typeface="Arial" charset="0"/>
            </a:endParaRPr>
          </a:p>
        </p:txBody>
      </p:sp>
      <p:sp>
        <p:nvSpPr>
          <p:cNvPr id="391171" name="Text Box 3"/>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Using Aggregate Functions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3218" name="Rectangle 2"/>
          <p:cNvSpPr>
            <a:spLocks noChangeArrowheads="1"/>
          </p:cNvSpPr>
          <p:nvPr>
            <p:ph type="body" idx="1"/>
          </p:nvPr>
        </p:nvSpPr>
        <p:spPr bwMode="auto">
          <a:xfrm>
            <a:off x="1525588" y="1598613"/>
            <a:ext cx="7313612" cy="45704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charset="0"/>
                <a:cs typeface="Times New Roman" pitchFamily="18" charset="0"/>
              </a:rPr>
              <a:t>Nested subqueries:</a:t>
            </a:r>
          </a:p>
          <a:p>
            <a:pPr lvl="1">
              <a:buFontTx/>
              <a:buBlip>
                <a:blip r:embed="rId4"/>
              </a:buBlip>
            </a:pPr>
            <a:r>
              <a:rPr lang="en-US" sz="1800">
                <a:solidFill>
                  <a:schemeClr val="accent2"/>
                </a:solidFill>
                <a:latin typeface="Arial" charset="0"/>
                <a:cs typeface="Times New Roman" pitchFamily="18" charset="0"/>
              </a:rPr>
              <a:t>Contain one or more subqueries</a:t>
            </a:r>
          </a:p>
          <a:p>
            <a:pPr lvl="1">
              <a:buFontTx/>
              <a:buBlip>
                <a:blip r:embed="rId4"/>
              </a:buBlip>
            </a:pPr>
            <a:r>
              <a:rPr lang="en-US" sz="1800">
                <a:solidFill>
                  <a:schemeClr val="accent2"/>
                </a:solidFill>
                <a:latin typeface="Arial" charset="0"/>
                <a:cs typeface="Times New Roman" pitchFamily="18" charset="0"/>
              </a:rPr>
              <a:t>Can be used when the condition of a query is dependent on the result of another query</a:t>
            </a:r>
          </a:p>
          <a:p>
            <a:pPr>
              <a:buFontTx/>
              <a:buNone/>
            </a:pPr>
            <a:r>
              <a:rPr lang="en-US" sz="2000">
                <a:solidFill>
                  <a:schemeClr val="accent2"/>
                </a:solidFill>
                <a:latin typeface="Arial" charset="0"/>
                <a:cs typeface="Times New Roman" pitchFamily="18" charset="0"/>
              </a:rPr>
              <a:t>	Let’s see how…</a:t>
            </a:r>
            <a:endParaRPr lang="en-US" sz="2000" b="1">
              <a:solidFill>
                <a:schemeClr val="accent2"/>
              </a:solidFill>
              <a:latin typeface="Arial" charset="0"/>
            </a:endParaRPr>
          </a:p>
        </p:txBody>
      </p:sp>
      <p:sp>
        <p:nvSpPr>
          <p:cNvPr id="393219" name="Text Box 3"/>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Using Nested Subqueries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5266" name="Rectangle 2"/>
          <p:cNvSpPr>
            <a:spLocks noChangeArrowheads="1"/>
          </p:cNvSpPr>
          <p:nvPr>
            <p:ph type="body" idx="1"/>
          </p:nvPr>
        </p:nvSpPr>
        <p:spPr bwMode="auto">
          <a:xfrm>
            <a:off x="1525588" y="1598613"/>
            <a:ext cx="7313612" cy="45704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charset="0"/>
                <a:cs typeface="Times New Roman" pitchFamily="18" charset="0"/>
              </a:rPr>
              <a:t>Correlated subqueries:</a:t>
            </a:r>
          </a:p>
          <a:p>
            <a:pPr lvl="1">
              <a:buFontTx/>
              <a:buBlip>
                <a:blip r:embed="rId4"/>
              </a:buBlip>
            </a:pPr>
            <a:r>
              <a:rPr lang="en-US" sz="1800">
                <a:solidFill>
                  <a:schemeClr val="accent2"/>
                </a:solidFill>
                <a:latin typeface="Arial" charset="0"/>
                <a:cs typeface="Times New Roman" pitchFamily="18" charset="0"/>
              </a:rPr>
              <a:t>Can be defined as a query that depends on the outer query for its evaluation</a:t>
            </a:r>
          </a:p>
          <a:p>
            <a:pPr lvl="1">
              <a:buFontTx/>
              <a:buBlip>
                <a:blip r:embed="rId4"/>
              </a:buBlip>
            </a:pPr>
            <a:r>
              <a:rPr lang="en-US" sz="1800">
                <a:solidFill>
                  <a:schemeClr val="accent2"/>
                </a:solidFill>
                <a:latin typeface="Arial" charset="0"/>
                <a:cs typeface="Times New Roman" pitchFamily="18" charset="0"/>
              </a:rPr>
              <a:t>Uses the WHERE clause to refer to the table specified in the FROM clause</a:t>
            </a:r>
          </a:p>
          <a:p>
            <a:pPr>
              <a:buFontTx/>
              <a:buNone/>
            </a:pPr>
            <a:r>
              <a:rPr lang="en-US" sz="2000">
                <a:solidFill>
                  <a:schemeClr val="accent2"/>
                </a:solidFill>
                <a:latin typeface="Arial" charset="0"/>
                <a:cs typeface="Times New Roman" pitchFamily="18" charset="0"/>
              </a:rPr>
              <a:t>	Let’s see how…</a:t>
            </a:r>
            <a:endParaRPr lang="en-US" sz="2000" b="1">
              <a:solidFill>
                <a:schemeClr val="accent2"/>
              </a:solidFill>
              <a:latin typeface="Arial" charset="0"/>
            </a:endParaRPr>
          </a:p>
        </p:txBody>
      </p:sp>
      <p:sp>
        <p:nvSpPr>
          <p:cNvPr id="395267" name="Text Box 3"/>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Using Correlated Subqueries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97314" name="Text Box 2"/>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Just a minute </a:t>
            </a:r>
          </a:p>
        </p:txBody>
      </p:sp>
      <p:sp>
        <p:nvSpPr>
          <p:cNvPr id="397315" name="Rectangle 3"/>
          <p:cNvSpPr>
            <a:spLocks noChangeArrowheads="1"/>
          </p:cNvSpPr>
          <p:nvPr>
            <p:ph type="body" idx="1"/>
          </p:nvPr>
        </p:nvSpPr>
        <p:spPr bwMode="auto">
          <a:xfrm>
            <a:off x="1525588" y="1598613"/>
            <a:ext cx="7313612" cy="1220787"/>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6075" indent="-346075">
              <a:buFontTx/>
              <a:buBlip>
                <a:blip r:embed="rId3"/>
              </a:buBlip>
              <a:tabLst>
                <a:tab pos="635000" algn="l"/>
              </a:tabLst>
            </a:pPr>
            <a:r>
              <a:rPr lang="en-IN" sz="2000">
                <a:solidFill>
                  <a:schemeClr val="accent2"/>
                </a:solidFill>
                <a:latin typeface="Arial" charset="0"/>
                <a:cs typeface="Times New Roman" pitchFamily="18" charset="0"/>
              </a:rPr>
              <a:t>Write a query to determine the Employee ID and the Department ID of all the employees whose Manager ID is 12.</a:t>
            </a:r>
            <a:endParaRPr lang="en-US" sz="2000">
              <a:solidFill>
                <a:schemeClr val="accent2"/>
              </a:solidFill>
              <a:latin typeface="Arial" charset="0"/>
              <a:cs typeface="Times New Roman" pitchFamily="18" charset="0"/>
            </a:endParaRPr>
          </a:p>
        </p:txBody>
      </p:sp>
      <p:sp>
        <p:nvSpPr>
          <p:cNvPr id="397316" name="Rectangle 4"/>
          <p:cNvSpPr>
            <a:spLocks noChangeArrowheads="1"/>
          </p:cNvSpPr>
          <p:nvPr/>
        </p:nvSpPr>
        <p:spPr bwMode="auto">
          <a:xfrm>
            <a:off x="1525588" y="4495800"/>
            <a:ext cx="6627812" cy="16446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6075" indent="-346075">
              <a:spcBef>
                <a:spcPct val="20000"/>
              </a:spcBef>
              <a:buFontTx/>
              <a:buBlip>
                <a:blip r:embed="rId3"/>
              </a:buBlip>
            </a:pPr>
            <a:r>
              <a:rPr lang="en-US" sz="2000">
                <a:solidFill>
                  <a:schemeClr val="accent2"/>
                </a:solidFill>
                <a:latin typeface="Arial" charset="0"/>
                <a:cs typeface="Times New Roman" pitchFamily="18" charset="0"/>
              </a:rPr>
              <a:t>Answer:</a:t>
            </a:r>
          </a:p>
          <a:p>
            <a:pPr marL="460375" lvl="1" indent="4763">
              <a:spcBef>
                <a:spcPct val="20000"/>
              </a:spcBef>
            </a:pPr>
            <a:r>
              <a:rPr lang="en-US" sz="1800">
                <a:solidFill>
                  <a:schemeClr val="accent2"/>
                </a:solidFill>
                <a:latin typeface="Courier New" pitchFamily="49" charset="0"/>
              </a:rPr>
              <a:t>SELECT EmployeeID, DepartmentID FROM HumanResources.EmployeeDepartmentHistory WHERE EmployeeID=(SELECT EmployeeID FROM HumanResources.Employee WHERE ManagerID=12)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397316"/>
                                        </p:tgtEl>
                                        <p:attrNameLst>
                                          <p:attrName>style.visibility</p:attrName>
                                        </p:attrNameLst>
                                      </p:cBhvr>
                                      <p:to>
                                        <p:strVal val="visible"/>
                                      </p:to>
                                    </p:set>
                                    <p:animEffect transition="in" filter="slide(fromLeft)">
                                      <p:cBhvr>
                                        <p:cTn id="7" dur="500"/>
                                        <p:tgtEl>
                                          <p:spTgt spid="3973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7316" grpId="0" animBg="1"/>
    </p:bld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3458" name="Rectangle 2"/>
          <p:cNvSpPr>
            <a:spLocks noChangeArrowheads="1"/>
          </p:cNvSpPr>
          <p:nvPr>
            <p:ph type="body" sz="half" idx="1"/>
          </p:nvPr>
        </p:nvSpPr>
        <p:spPr bwMode="auto">
          <a:xfrm>
            <a:off x="1525588" y="1598613"/>
            <a:ext cx="7313612" cy="45704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charset="0"/>
                <a:cs typeface="Times New Roman" pitchFamily="18" charset="0"/>
              </a:rPr>
              <a:t>Problem Statement:</a:t>
            </a:r>
          </a:p>
          <a:p>
            <a:pPr lvl="1">
              <a:buFontTx/>
              <a:buBlip>
                <a:blip r:embed="rId4"/>
              </a:buBlip>
            </a:pPr>
            <a:r>
              <a:rPr lang="en-IN" sz="1800">
                <a:solidFill>
                  <a:schemeClr val="accent2"/>
                </a:solidFill>
                <a:latin typeface="Arial" charset="0"/>
              </a:rPr>
              <a:t>The management of AdventureWorks, Inc. is planning to revise the pay rate of the employees. For this, they want a report containing the EmployeeID and designation of those employees whose present pay rate is more than 40.</a:t>
            </a:r>
          </a:p>
          <a:p>
            <a:pPr lvl="1">
              <a:buFontTx/>
              <a:buNone/>
            </a:pPr>
            <a:r>
              <a:rPr lang="en-IN" sz="1800">
                <a:solidFill>
                  <a:schemeClr val="accent2"/>
                </a:solidFill>
                <a:latin typeface="Arial" charset="0"/>
              </a:rPr>
              <a:t>	How will you generate this report?</a:t>
            </a:r>
          </a:p>
        </p:txBody>
      </p:sp>
      <p:sp>
        <p:nvSpPr>
          <p:cNvPr id="403459" name="Text Box 3"/>
          <p:cNvSpPr txBox="1">
            <a:spLocks noChangeArrowheads="1"/>
          </p:cNvSpPr>
          <p:nvPr/>
        </p:nvSpPr>
        <p:spPr bwMode="auto">
          <a:xfrm>
            <a:off x="152400" y="714375"/>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Demo: Using Subqueries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8818" name="Oval 2"/>
          <p:cNvSpPr>
            <a:spLocks noChangeArrowheads="1"/>
          </p:cNvSpPr>
          <p:nvPr/>
        </p:nvSpPr>
        <p:spPr bwMode="auto">
          <a:xfrm>
            <a:off x="6248400" y="1860550"/>
            <a:ext cx="1206500" cy="1206500"/>
          </a:xfrm>
          <a:prstGeom prst="ellipse">
            <a:avLst/>
          </a:prstGeom>
          <a:solidFill>
            <a:srgbClr val="FFFF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8819" name="Rectangle 3"/>
          <p:cNvSpPr>
            <a:spLocks noChangeArrowheads="1"/>
          </p:cNvSpPr>
          <p:nvPr/>
        </p:nvSpPr>
        <p:spPr bwMode="auto">
          <a:xfrm rot="-5400000">
            <a:off x="6667500" y="946150"/>
            <a:ext cx="381000" cy="1371600"/>
          </a:xfrm>
          <a:prstGeom prst="rect">
            <a:avLst/>
          </a:prstGeom>
          <a:solidFill>
            <a:srgbClr val="FFFFCC"/>
          </a:solidFill>
          <a:ln w="9525">
            <a:solidFill>
              <a:srgbClr val="AC8B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8820" name="Oval 4"/>
          <p:cNvSpPr>
            <a:spLocks noChangeArrowheads="1"/>
          </p:cNvSpPr>
          <p:nvPr/>
        </p:nvSpPr>
        <p:spPr bwMode="auto">
          <a:xfrm>
            <a:off x="2514600" y="1873250"/>
            <a:ext cx="1206500" cy="1206500"/>
          </a:xfrm>
          <a:prstGeom prst="ellipse">
            <a:avLst/>
          </a:prstGeom>
          <a:solidFill>
            <a:srgbClr val="FFD6AD"/>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8821" name="Rectangle 5"/>
          <p:cNvSpPr>
            <a:spLocks noChangeArrowheads="1"/>
          </p:cNvSpPr>
          <p:nvPr/>
        </p:nvSpPr>
        <p:spPr bwMode="auto">
          <a:xfrm rot="-5400000">
            <a:off x="2933700" y="946150"/>
            <a:ext cx="381000" cy="1371600"/>
          </a:xfrm>
          <a:prstGeom prst="rect">
            <a:avLst/>
          </a:prstGeom>
          <a:solidFill>
            <a:srgbClr val="FFD6AF"/>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418822" name="Object 6"/>
          <p:cNvGraphicFramePr>
            <a:graphicFrameLocks noChangeAspect="1"/>
          </p:cNvGraphicFramePr>
          <p:nvPr/>
        </p:nvGraphicFramePr>
        <p:xfrm>
          <a:off x="3810000" y="4375150"/>
          <a:ext cx="2457450" cy="1524000"/>
        </p:xfrm>
        <a:graphic>
          <a:graphicData uri="http://schemas.openxmlformats.org/presentationml/2006/ole">
            <mc:AlternateContent xmlns:mc="http://schemas.openxmlformats.org/markup-compatibility/2006">
              <mc:Choice xmlns:v="urn:schemas-microsoft-com:vml" Requires="v">
                <p:oleObj spid="_x0000_s418842" name="Bitmap Image" r:id="rId4" imgW="2457143" imgH="1523810" progId="Paint.Picture">
                  <p:embed/>
                </p:oleObj>
              </mc:Choice>
              <mc:Fallback>
                <p:oleObj name="Bitmap Image" r:id="rId4" imgW="2457143" imgH="1523810" progId="Paint.Picture">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0" y="4375150"/>
                        <a:ext cx="2457450"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18823" name="Line 7"/>
          <p:cNvSpPr>
            <a:spLocks noChangeShapeType="1"/>
          </p:cNvSpPr>
          <p:nvPr/>
        </p:nvSpPr>
        <p:spPr bwMode="auto">
          <a:xfrm>
            <a:off x="3124200" y="3384550"/>
            <a:ext cx="3733800" cy="0"/>
          </a:xfrm>
          <a:prstGeom prst="line">
            <a:avLst/>
          </a:prstGeom>
          <a:noFill/>
          <a:ln w="1270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8824" name="Line 8"/>
          <p:cNvSpPr>
            <a:spLocks noChangeShapeType="1"/>
          </p:cNvSpPr>
          <p:nvPr/>
        </p:nvSpPr>
        <p:spPr bwMode="auto">
          <a:xfrm flipV="1">
            <a:off x="6858000" y="3079750"/>
            <a:ext cx="0" cy="304800"/>
          </a:xfrm>
          <a:prstGeom prst="line">
            <a:avLst/>
          </a:prstGeom>
          <a:noFill/>
          <a:ln w="1270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8825" name="Line 9"/>
          <p:cNvSpPr>
            <a:spLocks noChangeShapeType="1"/>
          </p:cNvSpPr>
          <p:nvPr/>
        </p:nvSpPr>
        <p:spPr bwMode="auto">
          <a:xfrm flipV="1">
            <a:off x="3124200" y="3079750"/>
            <a:ext cx="0" cy="304800"/>
          </a:xfrm>
          <a:prstGeom prst="line">
            <a:avLst/>
          </a:prstGeom>
          <a:noFill/>
          <a:ln w="1270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8826" name="Rectangle 10"/>
          <p:cNvSpPr>
            <a:spLocks noChangeArrowheads="1"/>
          </p:cNvSpPr>
          <p:nvPr/>
        </p:nvSpPr>
        <p:spPr bwMode="auto">
          <a:xfrm>
            <a:off x="1828800" y="1441450"/>
            <a:ext cx="201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764600"/>
                </a:solidFill>
                <a:latin typeface="Verdana" pitchFamily="34" charset="0"/>
                <a:cs typeface="Times New Roman" pitchFamily="18" charset="0"/>
              </a:rPr>
              <a:t>A B C</a:t>
            </a:r>
          </a:p>
        </p:txBody>
      </p:sp>
      <p:sp>
        <p:nvSpPr>
          <p:cNvPr id="418827" name="Rectangle 11"/>
          <p:cNvSpPr>
            <a:spLocks noChangeArrowheads="1"/>
          </p:cNvSpPr>
          <p:nvPr/>
        </p:nvSpPr>
        <p:spPr bwMode="auto">
          <a:xfrm>
            <a:off x="5562600" y="1441450"/>
            <a:ext cx="201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6E6B00"/>
                </a:solidFill>
                <a:latin typeface="Verdana" pitchFamily="34" charset="0"/>
                <a:cs typeface="Times New Roman" pitchFamily="18" charset="0"/>
              </a:rPr>
              <a:t>B D E</a:t>
            </a:r>
          </a:p>
        </p:txBody>
      </p:sp>
      <p:sp>
        <p:nvSpPr>
          <p:cNvPr id="418828" name="Rectangle 12"/>
          <p:cNvSpPr>
            <a:spLocks noChangeArrowheads="1"/>
          </p:cNvSpPr>
          <p:nvPr/>
        </p:nvSpPr>
        <p:spPr bwMode="auto">
          <a:xfrm rot="-5400000">
            <a:off x="4822825" y="3178175"/>
            <a:ext cx="381000" cy="2012950"/>
          </a:xfrm>
          <a:prstGeom prst="rect">
            <a:avLst/>
          </a:prstGeom>
          <a:solidFill>
            <a:srgbClr val="FEF2D4"/>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8829" name="Rectangle 13"/>
          <p:cNvSpPr>
            <a:spLocks noChangeArrowheads="1"/>
          </p:cNvSpPr>
          <p:nvPr/>
        </p:nvSpPr>
        <p:spPr bwMode="auto">
          <a:xfrm>
            <a:off x="3517900" y="3994150"/>
            <a:ext cx="2241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764600"/>
                </a:solidFill>
                <a:latin typeface="Verdana" pitchFamily="34" charset="0"/>
                <a:cs typeface="Times New Roman" pitchFamily="18" charset="0"/>
              </a:rPr>
              <a:t>A B C D E</a:t>
            </a:r>
          </a:p>
        </p:txBody>
      </p:sp>
      <p:sp>
        <p:nvSpPr>
          <p:cNvPr id="418830" name="Rectangle 14"/>
          <p:cNvSpPr>
            <a:spLocks noChangeArrowheads="1"/>
          </p:cNvSpPr>
          <p:nvPr/>
        </p:nvSpPr>
        <p:spPr bwMode="auto">
          <a:xfrm>
            <a:off x="4721225" y="4032250"/>
            <a:ext cx="247650" cy="304800"/>
          </a:xfrm>
          <a:prstGeom prst="rect">
            <a:avLst/>
          </a:prstGeom>
          <a:noFill/>
          <a:ln w="28575">
            <a:solidFill>
              <a:srgbClr val="99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8831" name="Rectangle 15"/>
          <p:cNvSpPr>
            <a:spLocks noChangeArrowheads="1"/>
          </p:cNvSpPr>
          <p:nvPr/>
        </p:nvSpPr>
        <p:spPr bwMode="auto">
          <a:xfrm>
            <a:off x="3309938" y="2927350"/>
            <a:ext cx="2667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600">
                <a:solidFill>
                  <a:srgbClr val="B06900"/>
                </a:solidFill>
                <a:latin typeface="Verdana" pitchFamily="34" charset="0"/>
                <a:cs typeface="Times New Roman" pitchFamily="18" charset="0"/>
              </a:rPr>
              <a:t>INNER JOIN</a:t>
            </a:r>
          </a:p>
        </p:txBody>
      </p:sp>
      <p:sp>
        <p:nvSpPr>
          <p:cNvPr id="418832" name="Rectangle 16"/>
          <p:cNvSpPr>
            <a:spLocks noChangeArrowheads="1"/>
          </p:cNvSpPr>
          <p:nvPr/>
        </p:nvSpPr>
        <p:spPr bwMode="auto">
          <a:xfrm>
            <a:off x="1676400" y="2241550"/>
            <a:ext cx="201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764600"/>
                </a:solidFill>
                <a:latin typeface="Verdana" pitchFamily="34" charset="0"/>
                <a:cs typeface="Times New Roman" pitchFamily="18" charset="0"/>
              </a:rPr>
              <a:t>Table X</a:t>
            </a:r>
          </a:p>
        </p:txBody>
      </p:sp>
      <p:sp>
        <p:nvSpPr>
          <p:cNvPr id="418833" name="Rectangle 17"/>
          <p:cNvSpPr>
            <a:spLocks noChangeArrowheads="1"/>
          </p:cNvSpPr>
          <p:nvPr/>
        </p:nvSpPr>
        <p:spPr bwMode="auto">
          <a:xfrm>
            <a:off x="5438775" y="2241550"/>
            <a:ext cx="201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6E6B00"/>
                </a:solidFill>
                <a:latin typeface="Verdana" pitchFamily="34" charset="0"/>
                <a:cs typeface="Times New Roman" pitchFamily="18" charset="0"/>
              </a:rPr>
              <a:t>Table Y</a:t>
            </a:r>
          </a:p>
        </p:txBody>
      </p:sp>
      <p:sp>
        <p:nvSpPr>
          <p:cNvPr id="418834" name="Text Box 18"/>
          <p:cNvSpPr txBox="1">
            <a:spLocks noChangeArrowheads="1"/>
          </p:cNvSpPr>
          <p:nvPr/>
        </p:nvSpPr>
        <p:spPr bwMode="auto">
          <a:xfrm>
            <a:off x="2528888" y="1143000"/>
            <a:ext cx="12954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600">
                <a:solidFill>
                  <a:srgbClr val="B06900"/>
                </a:solidFill>
                <a:latin typeface="Verdana" pitchFamily="34" charset="0"/>
              </a:rPr>
              <a:t>COLUMNS</a:t>
            </a:r>
          </a:p>
        </p:txBody>
      </p:sp>
      <p:sp>
        <p:nvSpPr>
          <p:cNvPr id="418835" name="Text Box 19"/>
          <p:cNvSpPr txBox="1">
            <a:spLocks noChangeArrowheads="1"/>
          </p:cNvSpPr>
          <p:nvPr/>
        </p:nvSpPr>
        <p:spPr bwMode="auto">
          <a:xfrm>
            <a:off x="6296025" y="1143000"/>
            <a:ext cx="12954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600">
                <a:solidFill>
                  <a:srgbClr val="B06900"/>
                </a:solidFill>
                <a:latin typeface="Verdana" pitchFamily="34" charset="0"/>
              </a:rPr>
              <a:t>COLUMNS</a:t>
            </a:r>
          </a:p>
        </p:txBody>
      </p:sp>
      <p:sp>
        <p:nvSpPr>
          <p:cNvPr id="418836" name="Line 20"/>
          <p:cNvSpPr>
            <a:spLocks noChangeShapeType="1"/>
          </p:cNvSpPr>
          <p:nvPr/>
        </p:nvSpPr>
        <p:spPr bwMode="auto">
          <a:xfrm>
            <a:off x="5029200" y="3384550"/>
            <a:ext cx="0" cy="53340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8837" name="Oval 21"/>
          <p:cNvSpPr>
            <a:spLocks noChangeArrowheads="1"/>
          </p:cNvSpPr>
          <p:nvPr/>
        </p:nvSpPr>
        <p:spPr bwMode="auto">
          <a:xfrm>
            <a:off x="4800600" y="4679950"/>
            <a:ext cx="381000" cy="914400"/>
          </a:xfrm>
          <a:prstGeom prst="ellipse">
            <a:avLst/>
          </a:prstGeom>
          <a:pattFill prst="ltUpDiag">
            <a:fgClr>
              <a:schemeClr val="tx1">
                <a:alpha val="52000"/>
              </a:schemeClr>
            </a:fgClr>
            <a:bgClr>
              <a:schemeClr val="bg1">
                <a:alpha val="52000"/>
              </a:schemeClr>
            </a:bgClr>
          </a:patt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8838" name="Text Box 22"/>
          <p:cNvSpPr txBox="1">
            <a:spLocks noChangeArrowheads="1"/>
          </p:cNvSpPr>
          <p:nvPr/>
        </p:nvSpPr>
        <p:spPr bwMode="auto">
          <a:xfrm>
            <a:off x="4495800" y="5943600"/>
            <a:ext cx="1143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600">
                <a:solidFill>
                  <a:srgbClr val="B06900"/>
                </a:solidFill>
                <a:latin typeface="Verdana" pitchFamily="34" charset="0"/>
              </a:rPr>
              <a:t>OUTPUT</a:t>
            </a:r>
          </a:p>
        </p:txBody>
      </p:sp>
      <p:sp>
        <p:nvSpPr>
          <p:cNvPr id="418839" name="Rectangle 23"/>
          <p:cNvSpPr>
            <a:spLocks noChangeArrowheads="1"/>
          </p:cNvSpPr>
          <p:nvPr/>
        </p:nvSpPr>
        <p:spPr bwMode="auto">
          <a:xfrm>
            <a:off x="5705475" y="5043488"/>
            <a:ext cx="304800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200">
                <a:solidFill>
                  <a:srgbClr val="B06900"/>
                </a:solidFill>
                <a:latin typeface="Verdana" pitchFamily="34" charset="0"/>
                <a:cs typeface="Times New Roman" pitchFamily="18" charset="0"/>
              </a:rPr>
              <a:t>COMMON ROWS</a:t>
            </a:r>
          </a:p>
        </p:txBody>
      </p:sp>
      <p:sp>
        <p:nvSpPr>
          <p:cNvPr id="418840" name="Line 24"/>
          <p:cNvSpPr>
            <a:spLocks noChangeShapeType="1"/>
          </p:cNvSpPr>
          <p:nvPr/>
        </p:nvSpPr>
        <p:spPr bwMode="auto">
          <a:xfrm flipV="1">
            <a:off x="5029200" y="5181600"/>
            <a:ext cx="152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8841" name="Text Box 25"/>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Using an Inner Join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5506" name="Rectangle 2"/>
          <p:cNvSpPr>
            <a:spLocks noChangeArrowheads="1"/>
          </p:cNvSpPr>
          <p:nvPr>
            <p:ph type="body" idx="1"/>
          </p:nvPr>
        </p:nvSpPr>
        <p:spPr bwMode="auto">
          <a:xfrm>
            <a:off x="1525588" y="1598613"/>
            <a:ext cx="7313612" cy="41132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charset="0"/>
                <a:cs typeface="Times New Roman" pitchFamily="18" charset="0"/>
              </a:rPr>
              <a:t>Solution:</a:t>
            </a:r>
          </a:p>
          <a:p>
            <a:pPr marL="749300" lvl="1" indent="-292100">
              <a:buFontTx/>
              <a:buBlip>
                <a:blip r:embed="rId4"/>
              </a:buBlip>
            </a:pPr>
            <a:r>
              <a:rPr lang="en-US" sz="1800">
                <a:solidFill>
                  <a:schemeClr val="accent2"/>
                </a:solidFill>
                <a:latin typeface="Arial" charset="0"/>
              </a:rPr>
              <a:t>To solve the preceding problem, you need to perform the following tasks:</a:t>
            </a:r>
          </a:p>
          <a:p>
            <a:pPr marL="1092200" lvl="2">
              <a:buFontTx/>
              <a:buNone/>
            </a:pPr>
            <a:r>
              <a:rPr lang="en-US" sz="1600">
                <a:solidFill>
                  <a:schemeClr val="accent2"/>
                </a:solidFill>
                <a:latin typeface="Arial" charset="0"/>
              </a:rPr>
              <a:t>1.  Create a query.</a:t>
            </a:r>
          </a:p>
          <a:p>
            <a:pPr marL="1092200" lvl="2">
              <a:buFontTx/>
              <a:buNone/>
            </a:pPr>
            <a:r>
              <a:rPr lang="en-US" sz="1600">
                <a:solidFill>
                  <a:schemeClr val="accent2"/>
                </a:solidFill>
                <a:latin typeface="Arial" charset="0"/>
              </a:rPr>
              <a:t>2.  Execute the query to verify the result.</a:t>
            </a:r>
          </a:p>
        </p:txBody>
      </p:sp>
      <p:sp>
        <p:nvSpPr>
          <p:cNvPr id="405507" name="Text Box 3"/>
          <p:cNvSpPr txBox="1">
            <a:spLocks noChangeArrowheads="1"/>
          </p:cNvSpPr>
          <p:nvPr/>
        </p:nvSpPr>
        <p:spPr bwMode="auto">
          <a:xfrm>
            <a:off x="152400" y="714375"/>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Demo: Using Subqueries (Contd.)</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Rectangle 2"/>
          <p:cNvSpPr>
            <a:spLocks noChangeArrowheads="1"/>
          </p:cNvSpPr>
          <p:nvPr>
            <p:ph type="body" idx="1"/>
          </p:nvPr>
        </p:nvSpPr>
        <p:spPr bwMode="auto">
          <a:xfrm>
            <a:off x="1524000" y="1598613"/>
            <a:ext cx="7313613" cy="4802187"/>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charset="0"/>
                <a:cs typeface="Times New Roman" pitchFamily="18" charset="0"/>
              </a:rPr>
              <a:t>In this session, you learned that:</a:t>
            </a:r>
          </a:p>
          <a:p>
            <a:pPr lvl="1">
              <a:buFontTx/>
              <a:buBlip>
                <a:blip r:embed="rId4"/>
              </a:buBlip>
            </a:pPr>
            <a:r>
              <a:rPr lang="en-IN" sz="1800">
                <a:solidFill>
                  <a:schemeClr val="accent2"/>
                </a:solidFill>
                <a:latin typeface="Arial" charset="0"/>
                <a:cs typeface="Times New Roman" pitchFamily="18" charset="0"/>
              </a:rPr>
              <a:t>Joins and subqueries are used to retrieve data from multiple tables.</a:t>
            </a:r>
          </a:p>
          <a:p>
            <a:pPr lvl="1">
              <a:buFontTx/>
              <a:buBlip>
                <a:blip r:embed="rId4"/>
              </a:buBlip>
            </a:pPr>
            <a:r>
              <a:rPr lang="en-IN" sz="1800">
                <a:solidFill>
                  <a:schemeClr val="accent2"/>
                </a:solidFill>
                <a:latin typeface="Arial" charset="0"/>
                <a:cs typeface="Times New Roman" pitchFamily="18" charset="0"/>
              </a:rPr>
              <a:t>An inner join combines records from multiple tables by using a comparison operator on a common column. </a:t>
            </a:r>
          </a:p>
          <a:p>
            <a:pPr lvl="1">
              <a:buFontTx/>
              <a:buBlip>
                <a:blip r:embed="rId4"/>
              </a:buBlip>
            </a:pPr>
            <a:r>
              <a:rPr lang="en-IN" sz="1800">
                <a:solidFill>
                  <a:schemeClr val="accent2"/>
                </a:solidFill>
                <a:latin typeface="Arial" charset="0"/>
                <a:cs typeface="Times New Roman" pitchFamily="18" charset="0"/>
              </a:rPr>
              <a:t>A left outer join returns all the rows from the left table and the matching rows from the right table. </a:t>
            </a:r>
          </a:p>
          <a:p>
            <a:pPr lvl="1">
              <a:buFontTx/>
              <a:buBlip>
                <a:blip r:embed="rId4"/>
              </a:buBlip>
            </a:pPr>
            <a:r>
              <a:rPr lang="en-IN" sz="1800">
                <a:solidFill>
                  <a:schemeClr val="accent2"/>
                </a:solidFill>
                <a:latin typeface="Arial" charset="0"/>
                <a:cs typeface="Times New Roman" pitchFamily="18" charset="0"/>
              </a:rPr>
              <a:t>A right outer join returns all the rows from the right table and the matching rows from the left table.</a:t>
            </a:r>
          </a:p>
          <a:p>
            <a:pPr lvl="1">
              <a:buFontTx/>
              <a:buBlip>
                <a:blip r:embed="rId4"/>
              </a:buBlip>
            </a:pPr>
            <a:r>
              <a:rPr lang="en-US" sz="1800">
                <a:solidFill>
                  <a:schemeClr val="accent2"/>
                </a:solidFill>
                <a:latin typeface="Arial" charset="0"/>
              </a:rPr>
              <a:t>A full outer join returns all the matching and non-matching rows from both the tables on which join is applied.</a:t>
            </a:r>
          </a:p>
          <a:p>
            <a:pPr lvl="1">
              <a:buFontTx/>
              <a:buBlip>
                <a:blip r:embed="rId4"/>
              </a:buBlip>
            </a:pPr>
            <a:r>
              <a:rPr lang="en-IN" sz="1800">
                <a:solidFill>
                  <a:schemeClr val="accent2"/>
                </a:solidFill>
                <a:latin typeface="Arial" charset="0"/>
                <a:cs typeface="Times New Roman" pitchFamily="18" charset="0"/>
              </a:rPr>
              <a:t>A cross join returns each row from the first table joined with each row from the second table. </a:t>
            </a:r>
          </a:p>
          <a:p>
            <a:pPr lvl="1">
              <a:buFontTx/>
              <a:buBlip>
                <a:blip r:embed="rId4"/>
              </a:buBlip>
            </a:pPr>
            <a:r>
              <a:rPr lang="en-IN" sz="1800">
                <a:solidFill>
                  <a:schemeClr val="accent2"/>
                </a:solidFill>
                <a:latin typeface="Arial" charset="0"/>
                <a:cs typeface="Times New Roman" pitchFamily="18" charset="0"/>
              </a:rPr>
              <a:t>An equi join is used to list all the columns from the joining tables. </a:t>
            </a:r>
          </a:p>
          <a:p>
            <a:pPr lvl="1">
              <a:lnSpc>
                <a:spcPct val="80000"/>
              </a:lnSpc>
              <a:buFontTx/>
              <a:buBlip>
                <a:blip r:embed="rId4"/>
              </a:buBlip>
            </a:pPr>
            <a:endParaRPr lang="en-IN" sz="1800">
              <a:solidFill>
                <a:schemeClr val="accent2"/>
              </a:solidFill>
              <a:latin typeface="Arial" charset="0"/>
              <a:cs typeface="Times New Roman" pitchFamily="18" charset="0"/>
            </a:endParaRPr>
          </a:p>
        </p:txBody>
      </p:sp>
      <p:sp>
        <p:nvSpPr>
          <p:cNvPr id="24579" name="Text Box 3"/>
          <p:cNvSpPr txBox="1">
            <a:spLocks noChangeArrowheads="1"/>
          </p:cNvSpPr>
          <p:nvPr/>
        </p:nvSpPr>
        <p:spPr bwMode="auto">
          <a:xfrm>
            <a:off x="152400" y="711200"/>
            <a:ext cx="6858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rPr>
              <a:t>Summary</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0338" name="Rectangle 2"/>
          <p:cNvSpPr>
            <a:spLocks noChangeArrowheads="1"/>
          </p:cNvSpPr>
          <p:nvPr>
            <p:ph type="body" idx="1"/>
          </p:nvPr>
        </p:nvSpPr>
        <p:spPr bwMode="auto">
          <a:xfrm>
            <a:off x="1524000" y="1600200"/>
            <a:ext cx="7313613" cy="4570413"/>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1">
              <a:buFontTx/>
              <a:buBlip>
                <a:blip r:embed="rId3"/>
              </a:buBlip>
            </a:pPr>
            <a:r>
              <a:rPr lang="en-IN" sz="1800">
                <a:solidFill>
                  <a:schemeClr val="accent2"/>
                </a:solidFill>
                <a:latin typeface="Arial" charset="0"/>
              </a:rPr>
              <a:t>The IN clause in a subquery returns zero or more values.</a:t>
            </a:r>
            <a:endParaRPr lang="en-US" sz="1800">
              <a:solidFill>
                <a:schemeClr val="accent2"/>
              </a:solidFill>
              <a:latin typeface="Arial" charset="0"/>
            </a:endParaRPr>
          </a:p>
          <a:p>
            <a:pPr lvl="1">
              <a:buFontTx/>
              <a:buBlip>
                <a:blip r:embed="rId3"/>
              </a:buBlip>
            </a:pPr>
            <a:r>
              <a:rPr lang="en-IN" sz="1800">
                <a:solidFill>
                  <a:schemeClr val="accent2"/>
                </a:solidFill>
                <a:latin typeface="Arial" charset="0"/>
              </a:rPr>
              <a:t>The EXISTS clause in a subquery returns data in terms of a TRUE or FALSE value. </a:t>
            </a:r>
          </a:p>
          <a:p>
            <a:pPr lvl="1">
              <a:buFontTx/>
              <a:buBlip>
                <a:blip r:embed="rId3"/>
              </a:buBlip>
            </a:pPr>
            <a:r>
              <a:rPr lang="en-IN" sz="1800">
                <a:solidFill>
                  <a:schemeClr val="accent2"/>
                </a:solidFill>
                <a:latin typeface="Arial" charset="0"/>
              </a:rPr>
              <a:t>The ALL and ANY keyword is used in a subquery to modify the existing comparison operator.</a:t>
            </a:r>
          </a:p>
          <a:p>
            <a:pPr lvl="1">
              <a:buFontTx/>
              <a:buBlip>
                <a:blip r:embed="rId3"/>
              </a:buBlip>
            </a:pPr>
            <a:r>
              <a:rPr lang="en-IN" sz="1800">
                <a:solidFill>
                  <a:schemeClr val="accent2"/>
                </a:solidFill>
                <a:latin typeface="Arial" charset="0"/>
              </a:rPr>
              <a:t>Aggregate functions can also be used in subqueries to generate aggregated values from the inner query.</a:t>
            </a:r>
          </a:p>
          <a:p>
            <a:pPr lvl="1">
              <a:buFontTx/>
              <a:buBlip>
                <a:blip r:embed="rId3"/>
              </a:buBlip>
            </a:pPr>
            <a:r>
              <a:rPr lang="en-IN" sz="1800">
                <a:solidFill>
                  <a:schemeClr val="accent2"/>
                </a:solidFill>
                <a:latin typeface="Arial" charset="0"/>
              </a:rPr>
              <a:t>Subqueries that contain one or more queries are specified as nested subqueries.</a:t>
            </a:r>
          </a:p>
          <a:p>
            <a:pPr lvl="1">
              <a:buFontTx/>
              <a:buBlip>
                <a:blip r:embed="rId3"/>
              </a:buBlip>
            </a:pPr>
            <a:r>
              <a:rPr lang="en-IN" sz="1800">
                <a:solidFill>
                  <a:schemeClr val="accent2"/>
                </a:solidFill>
                <a:latin typeface="Arial" charset="0"/>
              </a:rPr>
              <a:t>A correlated subquery can be defined as a query that depends on the outer query for its evaluation.</a:t>
            </a:r>
          </a:p>
          <a:p>
            <a:pPr lvl="1">
              <a:buFontTx/>
              <a:buBlip>
                <a:blip r:embed="rId3"/>
              </a:buBlip>
            </a:pPr>
            <a:r>
              <a:rPr lang="en-IN" sz="1800">
                <a:solidFill>
                  <a:schemeClr val="accent2"/>
                </a:solidFill>
                <a:latin typeface="Arial" charset="0"/>
                <a:cs typeface="Times New Roman" pitchFamily="18" charset="0"/>
              </a:rPr>
              <a:t>A self join correlates one row in a table with other rows in the same table.</a:t>
            </a:r>
          </a:p>
        </p:txBody>
      </p:sp>
      <p:sp>
        <p:nvSpPr>
          <p:cNvPr id="270339" name="Text Box 3"/>
          <p:cNvSpPr txBox="1">
            <a:spLocks noChangeArrowheads="1"/>
          </p:cNvSpPr>
          <p:nvPr/>
        </p:nvSpPr>
        <p:spPr bwMode="auto">
          <a:xfrm>
            <a:off x="152400" y="711200"/>
            <a:ext cx="6858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rPr>
              <a:t>Summary (Contd.)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1730" name="Rectangle 2"/>
          <p:cNvSpPr>
            <a:spLocks noChangeArrowheads="1"/>
          </p:cNvSpPr>
          <p:nvPr>
            <p:ph type="body" idx="1"/>
          </p:nvPr>
        </p:nvSpPr>
        <p:spPr bwMode="auto">
          <a:xfrm>
            <a:off x="1525588" y="1598613"/>
            <a:ext cx="7313612" cy="45704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charset="0"/>
              </a:rPr>
              <a:t>Inner Join:</a:t>
            </a:r>
          </a:p>
          <a:p>
            <a:pPr lvl="1">
              <a:buFontTx/>
              <a:buBlip>
                <a:blip r:embed="rId4"/>
              </a:buBlip>
            </a:pPr>
            <a:r>
              <a:rPr lang="en-US" sz="1800">
                <a:solidFill>
                  <a:schemeClr val="accent2"/>
                </a:solidFill>
                <a:latin typeface="Arial" charset="0"/>
              </a:rPr>
              <a:t>Retrieves data from multiple tables by using a comparison operator on a common column</a:t>
            </a:r>
          </a:p>
          <a:p>
            <a:pPr lvl="1">
              <a:buFontTx/>
              <a:buBlip>
                <a:blip r:embed="rId4"/>
              </a:buBlip>
            </a:pPr>
            <a:r>
              <a:rPr lang="en-US" sz="1800">
                <a:solidFill>
                  <a:schemeClr val="accent2"/>
                </a:solidFill>
                <a:latin typeface="Arial" charset="0"/>
              </a:rPr>
              <a:t>Retrieves only those rows that satisfy the join condition</a:t>
            </a:r>
          </a:p>
          <a:p>
            <a:pPr lvl="1">
              <a:buFontTx/>
              <a:buBlip>
                <a:blip r:embed="rId4"/>
              </a:buBlip>
            </a:pPr>
            <a:r>
              <a:rPr lang="en-US" sz="1800">
                <a:solidFill>
                  <a:schemeClr val="accent2"/>
                </a:solidFill>
                <a:latin typeface="Arial" charset="0"/>
              </a:rPr>
              <a:t>Syntax:</a:t>
            </a:r>
          </a:p>
          <a:p>
            <a:pPr lvl="2">
              <a:buFontTx/>
              <a:buNone/>
            </a:pPr>
            <a:r>
              <a:rPr lang="en-US" sz="1600">
                <a:solidFill>
                  <a:schemeClr val="accent2"/>
                </a:solidFill>
                <a:latin typeface="Courier New" pitchFamily="49" charset="0"/>
              </a:rPr>
              <a:t>SELECT column_name, column_name [,column_name]</a:t>
            </a:r>
          </a:p>
          <a:p>
            <a:pPr lvl="2">
              <a:buFontTx/>
              <a:buNone/>
            </a:pPr>
            <a:r>
              <a:rPr lang="en-US" sz="1600">
                <a:solidFill>
                  <a:schemeClr val="accent2"/>
                </a:solidFill>
                <a:latin typeface="Courier New" pitchFamily="49" charset="0"/>
              </a:rPr>
              <a:t>FROM table1_name JOIN table2_name </a:t>
            </a:r>
          </a:p>
          <a:p>
            <a:pPr lvl="2">
              <a:buFontTx/>
              <a:buNone/>
            </a:pPr>
            <a:r>
              <a:rPr lang="en-US" sz="1600">
                <a:solidFill>
                  <a:schemeClr val="accent2"/>
                </a:solidFill>
                <a:latin typeface="Courier New" pitchFamily="49" charset="0"/>
              </a:rPr>
              <a:t>ON table1_name.ref_column_name join_operator</a:t>
            </a:r>
          </a:p>
          <a:p>
            <a:pPr lvl="2">
              <a:buFontTx/>
              <a:buNone/>
            </a:pPr>
            <a:r>
              <a:rPr lang="en-US" sz="1600">
                <a:solidFill>
                  <a:schemeClr val="accent2"/>
                </a:solidFill>
                <a:latin typeface="Courier New" pitchFamily="49" charset="0"/>
              </a:rPr>
              <a:t>table2_name.ref_column_name </a:t>
            </a:r>
          </a:p>
          <a:p>
            <a:pPr>
              <a:buFontTx/>
              <a:buNone/>
            </a:pPr>
            <a:r>
              <a:rPr lang="en-US" sz="2000">
                <a:solidFill>
                  <a:schemeClr val="accent2"/>
                </a:solidFill>
                <a:latin typeface="Arial" charset="0"/>
              </a:rPr>
              <a:t>	Let’s see how…</a:t>
            </a:r>
            <a:endParaRPr lang="en-US" sz="1600">
              <a:solidFill>
                <a:schemeClr val="accent2"/>
              </a:solidFill>
              <a:latin typeface="Arial" charset="0"/>
              <a:cs typeface="Times New Roman" pitchFamily="18" charset="0"/>
            </a:endParaRPr>
          </a:p>
        </p:txBody>
      </p:sp>
      <p:sp>
        <p:nvSpPr>
          <p:cNvPr id="201731" name="Text Box 3"/>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Using an Inner Join (Contd.)</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61474" name="Text Box 2"/>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Just a minute </a:t>
            </a:r>
          </a:p>
        </p:txBody>
      </p:sp>
      <p:sp>
        <p:nvSpPr>
          <p:cNvPr id="361475" name="Rectangle 3"/>
          <p:cNvSpPr>
            <a:spLocks noChangeArrowheads="1"/>
          </p:cNvSpPr>
          <p:nvPr>
            <p:ph type="body" idx="1"/>
          </p:nvPr>
        </p:nvSpPr>
        <p:spPr bwMode="auto">
          <a:xfrm>
            <a:off x="1525588" y="1598613"/>
            <a:ext cx="7313612" cy="915987"/>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346075" indent="-346075">
              <a:buFontTx/>
              <a:buBlip>
                <a:blip r:embed="rId3"/>
              </a:buBlip>
              <a:tabLst>
                <a:tab pos="635000" algn="l"/>
              </a:tabLst>
            </a:pPr>
            <a:r>
              <a:rPr lang="en-US" sz="2000">
                <a:solidFill>
                  <a:schemeClr val="accent2"/>
                </a:solidFill>
                <a:latin typeface="Arial" charset="0"/>
              </a:rPr>
              <a:t>Why do you need a table alias with the column name? </a:t>
            </a:r>
          </a:p>
        </p:txBody>
      </p:sp>
      <p:sp>
        <p:nvSpPr>
          <p:cNvPr id="361476" name="Rectangle 4"/>
          <p:cNvSpPr>
            <a:spLocks noChangeArrowheads="1"/>
          </p:cNvSpPr>
          <p:nvPr/>
        </p:nvSpPr>
        <p:spPr bwMode="auto">
          <a:xfrm>
            <a:off x="1525588" y="4419600"/>
            <a:ext cx="6627812" cy="13716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346075" indent="-346075">
              <a:spcBef>
                <a:spcPct val="20000"/>
              </a:spcBef>
              <a:buFontTx/>
              <a:buBlip>
                <a:blip r:embed="rId3"/>
              </a:buBlip>
              <a:tabLst>
                <a:tab pos="635000" algn="l"/>
              </a:tabLst>
            </a:pPr>
            <a:r>
              <a:rPr lang="en-US" sz="2000">
                <a:solidFill>
                  <a:schemeClr val="accent2"/>
                </a:solidFill>
                <a:latin typeface="Arial" charset="0"/>
                <a:cs typeface="Times New Roman" pitchFamily="18" charset="0"/>
              </a:rPr>
              <a:t>Answer:</a:t>
            </a:r>
          </a:p>
          <a:p>
            <a:pPr marL="798513" lvl="1" indent="-333375">
              <a:spcBef>
                <a:spcPct val="20000"/>
              </a:spcBef>
              <a:buFontTx/>
              <a:buBlip>
                <a:blip r:embed="rId4"/>
              </a:buBlip>
              <a:tabLst>
                <a:tab pos="635000" algn="l"/>
              </a:tabLst>
            </a:pPr>
            <a:r>
              <a:rPr lang="en-US" sz="1800">
                <a:solidFill>
                  <a:schemeClr val="accent2"/>
                </a:solidFill>
                <a:latin typeface="Arial" charset="0"/>
                <a:cs typeface="Times New Roman" pitchFamily="18" charset="0"/>
              </a:rPr>
              <a:t>A table alias is required to uniquely identify columns in the SELECT query to avoid ambiguity that arises due to same column names in multiple tables.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361476"/>
                                        </p:tgtEl>
                                        <p:attrNameLst>
                                          <p:attrName>style.visibility</p:attrName>
                                        </p:attrNameLst>
                                      </p:cBhvr>
                                      <p:to>
                                        <p:strVal val="visible"/>
                                      </p:to>
                                    </p:set>
                                    <p:animEffect transition="in" filter="slide(fromLeft)">
                                      <p:cBhvr>
                                        <p:cTn id="7" dur="500"/>
                                        <p:tgtEl>
                                          <p:spTgt spid="3614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1476"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24962" name="Rectangle 2"/>
          <p:cNvSpPr>
            <a:spLocks noChangeArrowheads="1"/>
          </p:cNvSpPr>
          <p:nvPr>
            <p:ph type="body" idx="1"/>
          </p:nvPr>
        </p:nvSpPr>
        <p:spPr bwMode="auto">
          <a:xfrm>
            <a:off x="1525588" y="1598613"/>
            <a:ext cx="7313612" cy="4570412"/>
          </a:xfrm>
          <a:solidFill>
            <a:srgbClr val="FFFFFF"/>
          </a:solid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a:buFontTx/>
              <a:buBlip>
                <a:blip r:embed="rId3"/>
              </a:buBlip>
            </a:pPr>
            <a:r>
              <a:rPr lang="en-US" sz="2000">
                <a:solidFill>
                  <a:schemeClr val="accent2"/>
                </a:solidFill>
                <a:latin typeface="Arial" charset="0"/>
                <a:cs typeface="Times New Roman" pitchFamily="18" charset="0"/>
              </a:rPr>
              <a:t>Outer Join:</a:t>
            </a:r>
          </a:p>
          <a:p>
            <a:pPr lvl="1">
              <a:buFontTx/>
              <a:buBlip>
                <a:blip r:embed="rId4"/>
              </a:buBlip>
            </a:pPr>
            <a:r>
              <a:rPr lang="en-US" sz="1800">
                <a:solidFill>
                  <a:schemeClr val="accent2"/>
                </a:solidFill>
                <a:latin typeface="Arial" charset="0"/>
                <a:cs typeface="Times New Roman" pitchFamily="18" charset="0"/>
              </a:rPr>
              <a:t>Displays the result set containing all rows from one table and the matching rows from another table</a:t>
            </a:r>
          </a:p>
          <a:p>
            <a:pPr lvl="1">
              <a:buFontTx/>
              <a:buBlip>
                <a:blip r:embed="rId4"/>
              </a:buBlip>
            </a:pPr>
            <a:r>
              <a:rPr lang="en-US" sz="1800">
                <a:solidFill>
                  <a:schemeClr val="accent2"/>
                </a:solidFill>
                <a:latin typeface="Arial" charset="0"/>
                <a:cs typeface="Times New Roman" pitchFamily="18" charset="0"/>
              </a:rPr>
              <a:t>Displays NULL for the columns of the related table where it does not find matching records</a:t>
            </a:r>
            <a:endParaRPr lang="en-IN" sz="1800">
              <a:solidFill>
                <a:schemeClr val="accent2"/>
              </a:solidFill>
              <a:latin typeface="Arial" charset="0"/>
              <a:cs typeface="Times New Roman" pitchFamily="18" charset="0"/>
            </a:endParaRPr>
          </a:p>
          <a:p>
            <a:pPr lvl="1">
              <a:buFontTx/>
              <a:buBlip>
                <a:blip r:embed="rId4"/>
              </a:buBlip>
            </a:pPr>
            <a:r>
              <a:rPr lang="en-IN" sz="1800">
                <a:solidFill>
                  <a:schemeClr val="accent2"/>
                </a:solidFill>
                <a:latin typeface="Arial" charset="0"/>
                <a:cs typeface="Times New Roman" pitchFamily="18" charset="0"/>
              </a:rPr>
              <a:t>Is of three types:</a:t>
            </a:r>
          </a:p>
          <a:p>
            <a:pPr lvl="2">
              <a:buFontTx/>
              <a:buBlip>
                <a:blip r:embed="rId4"/>
              </a:buBlip>
            </a:pPr>
            <a:r>
              <a:rPr lang="en-US" sz="1800">
                <a:solidFill>
                  <a:schemeClr val="accent2"/>
                </a:solidFill>
                <a:latin typeface="Arial" charset="0"/>
                <a:cs typeface="Times New Roman" pitchFamily="18" charset="0"/>
              </a:rPr>
              <a:t>Left outer join</a:t>
            </a:r>
          </a:p>
          <a:p>
            <a:pPr lvl="2">
              <a:buFontTx/>
              <a:buBlip>
                <a:blip r:embed="rId4"/>
              </a:buBlip>
            </a:pPr>
            <a:r>
              <a:rPr lang="en-US" sz="1800">
                <a:solidFill>
                  <a:schemeClr val="accent2"/>
                </a:solidFill>
                <a:latin typeface="Arial" charset="0"/>
                <a:cs typeface="Times New Roman" pitchFamily="18" charset="0"/>
              </a:rPr>
              <a:t>Right outer join</a:t>
            </a:r>
            <a:r>
              <a:rPr lang="en-US" sz="1600">
                <a:solidFill>
                  <a:schemeClr val="accent2"/>
                </a:solidFill>
                <a:latin typeface="Arial" charset="0"/>
                <a:cs typeface="Times New Roman" pitchFamily="18" charset="0"/>
              </a:rPr>
              <a:t> </a:t>
            </a:r>
            <a:endParaRPr lang="en-US" sz="1800">
              <a:solidFill>
                <a:schemeClr val="accent2"/>
              </a:solidFill>
              <a:latin typeface="Arial" charset="0"/>
              <a:cs typeface="Times New Roman" pitchFamily="18" charset="0"/>
            </a:endParaRPr>
          </a:p>
          <a:p>
            <a:pPr lvl="2">
              <a:buFontTx/>
              <a:buBlip>
                <a:blip r:embed="rId4"/>
              </a:buBlip>
            </a:pPr>
            <a:r>
              <a:rPr lang="en-US" sz="1800">
                <a:solidFill>
                  <a:schemeClr val="accent2"/>
                </a:solidFill>
                <a:latin typeface="Arial" charset="0"/>
                <a:cs typeface="Times New Roman" pitchFamily="18" charset="0"/>
              </a:rPr>
              <a:t>Full outer join</a:t>
            </a:r>
          </a:p>
        </p:txBody>
      </p:sp>
      <p:sp>
        <p:nvSpPr>
          <p:cNvPr id="424963" name="Text Box 3"/>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Using an Outer Join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42" name="Oval 2"/>
          <p:cNvSpPr>
            <a:spLocks noChangeArrowheads="1"/>
          </p:cNvSpPr>
          <p:nvPr/>
        </p:nvSpPr>
        <p:spPr bwMode="auto">
          <a:xfrm>
            <a:off x="6248400" y="1746250"/>
            <a:ext cx="1206500" cy="1206500"/>
          </a:xfrm>
          <a:prstGeom prst="ellipse">
            <a:avLst/>
          </a:prstGeom>
          <a:solidFill>
            <a:srgbClr val="FFFF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843" name="Rectangle 3"/>
          <p:cNvSpPr>
            <a:spLocks noChangeArrowheads="1"/>
          </p:cNvSpPr>
          <p:nvPr/>
        </p:nvSpPr>
        <p:spPr bwMode="auto">
          <a:xfrm rot="-5400000">
            <a:off x="6667500" y="831850"/>
            <a:ext cx="381000" cy="1371600"/>
          </a:xfrm>
          <a:prstGeom prst="rect">
            <a:avLst/>
          </a:prstGeom>
          <a:solidFill>
            <a:srgbClr val="FFFFCC"/>
          </a:solidFill>
          <a:ln w="9525">
            <a:solidFill>
              <a:srgbClr val="AC8B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844" name="Oval 4"/>
          <p:cNvSpPr>
            <a:spLocks noChangeArrowheads="1"/>
          </p:cNvSpPr>
          <p:nvPr/>
        </p:nvSpPr>
        <p:spPr bwMode="auto">
          <a:xfrm>
            <a:off x="2514600" y="1758950"/>
            <a:ext cx="1206500" cy="1206500"/>
          </a:xfrm>
          <a:prstGeom prst="ellipse">
            <a:avLst/>
          </a:prstGeom>
          <a:solidFill>
            <a:srgbClr val="FFD6AD"/>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845" name="Rectangle 5"/>
          <p:cNvSpPr>
            <a:spLocks noChangeArrowheads="1"/>
          </p:cNvSpPr>
          <p:nvPr/>
        </p:nvSpPr>
        <p:spPr bwMode="auto">
          <a:xfrm rot="-5400000">
            <a:off x="2933700" y="831850"/>
            <a:ext cx="381000" cy="1371600"/>
          </a:xfrm>
          <a:prstGeom prst="rect">
            <a:avLst/>
          </a:prstGeom>
          <a:solidFill>
            <a:srgbClr val="FFD6AF"/>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846" name="Line 6"/>
          <p:cNvSpPr>
            <a:spLocks noChangeShapeType="1"/>
          </p:cNvSpPr>
          <p:nvPr/>
        </p:nvSpPr>
        <p:spPr bwMode="auto">
          <a:xfrm>
            <a:off x="3124200" y="3270250"/>
            <a:ext cx="3733800" cy="0"/>
          </a:xfrm>
          <a:prstGeom prst="line">
            <a:avLst/>
          </a:prstGeom>
          <a:noFill/>
          <a:ln w="1270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847" name="Line 7"/>
          <p:cNvSpPr>
            <a:spLocks noChangeShapeType="1"/>
          </p:cNvSpPr>
          <p:nvPr/>
        </p:nvSpPr>
        <p:spPr bwMode="auto">
          <a:xfrm flipV="1">
            <a:off x="6858000" y="2965450"/>
            <a:ext cx="0" cy="304800"/>
          </a:xfrm>
          <a:prstGeom prst="line">
            <a:avLst/>
          </a:prstGeom>
          <a:noFill/>
          <a:ln w="1270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848" name="Line 8"/>
          <p:cNvSpPr>
            <a:spLocks noChangeShapeType="1"/>
          </p:cNvSpPr>
          <p:nvPr/>
        </p:nvSpPr>
        <p:spPr bwMode="auto">
          <a:xfrm flipV="1">
            <a:off x="3124200" y="2965450"/>
            <a:ext cx="0" cy="304800"/>
          </a:xfrm>
          <a:prstGeom prst="line">
            <a:avLst/>
          </a:prstGeom>
          <a:noFill/>
          <a:ln w="1270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849" name="Rectangle 9"/>
          <p:cNvSpPr>
            <a:spLocks noChangeArrowheads="1"/>
          </p:cNvSpPr>
          <p:nvPr/>
        </p:nvSpPr>
        <p:spPr bwMode="auto">
          <a:xfrm>
            <a:off x="1828800" y="1319213"/>
            <a:ext cx="2012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764600"/>
                </a:solidFill>
                <a:latin typeface="Verdana" pitchFamily="34" charset="0"/>
                <a:cs typeface="Times New Roman" pitchFamily="18" charset="0"/>
              </a:rPr>
              <a:t>A B C</a:t>
            </a:r>
          </a:p>
        </p:txBody>
      </p:sp>
      <p:sp>
        <p:nvSpPr>
          <p:cNvPr id="419850" name="Rectangle 10"/>
          <p:cNvSpPr>
            <a:spLocks noChangeArrowheads="1"/>
          </p:cNvSpPr>
          <p:nvPr/>
        </p:nvSpPr>
        <p:spPr bwMode="auto">
          <a:xfrm>
            <a:off x="5562600" y="1327150"/>
            <a:ext cx="201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6E6B00"/>
                </a:solidFill>
                <a:latin typeface="Verdana" pitchFamily="34" charset="0"/>
                <a:cs typeface="Times New Roman" pitchFamily="18" charset="0"/>
              </a:rPr>
              <a:t>B D E</a:t>
            </a:r>
          </a:p>
        </p:txBody>
      </p:sp>
      <p:sp>
        <p:nvSpPr>
          <p:cNvPr id="419851" name="Rectangle 11"/>
          <p:cNvSpPr>
            <a:spLocks noChangeArrowheads="1"/>
          </p:cNvSpPr>
          <p:nvPr/>
        </p:nvSpPr>
        <p:spPr bwMode="auto">
          <a:xfrm rot="-5400000">
            <a:off x="4822825" y="3063875"/>
            <a:ext cx="381000" cy="2012950"/>
          </a:xfrm>
          <a:prstGeom prst="rect">
            <a:avLst/>
          </a:prstGeom>
          <a:solidFill>
            <a:srgbClr val="FEF2D4"/>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852" name="Rectangle 12"/>
          <p:cNvSpPr>
            <a:spLocks noChangeArrowheads="1"/>
          </p:cNvSpPr>
          <p:nvPr/>
        </p:nvSpPr>
        <p:spPr bwMode="auto">
          <a:xfrm>
            <a:off x="3517900" y="3879850"/>
            <a:ext cx="2241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764600"/>
                </a:solidFill>
                <a:latin typeface="Verdana" pitchFamily="34" charset="0"/>
                <a:cs typeface="Times New Roman" pitchFamily="18" charset="0"/>
              </a:rPr>
              <a:t>A B C D E</a:t>
            </a:r>
          </a:p>
        </p:txBody>
      </p:sp>
      <p:sp>
        <p:nvSpPr>
          <p:cNvPr id="419853" name="Rectangle 13"/>
          <p:cNvSpPr>
            <a:spLocks noChangeArrowheads="1"/>
          </p:cNvSpPr>
          <p:nvPr/>
        </p:nvSpPr>
        <p:spPr bwMode="auto">
          <a:xfrm>
            <a:off x="4721225" y="3917950"/>
            <a:ext cx="247650" cy="304800"/>
          </a:xfrm>
          <a:prstGeom prst="rect">
            <a:avLst/>
          </a:prstGeom>
          <a:noFill/>
          <a:ln w="28575">
            <a:solidFill>
              <a:srgbClr val="99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854" name="Rectangle 14"/>
          <p:cNvSpPr>
            <a:spLocks noChangeArrowheads="1"/>
          </p:cNvSpPr>
          <p:nvPr/>
        </p:nvSpPr>
        <p:spPr bwMode="auto">
          <a:xfrm>
            <a:off x="2971800" y="2813050"/>
            <a:ext cx="3352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600">
                <a:solidFill>
                  <a:srgbClr val="B06900"/>
                </a:solidFill>
                <a:latin typeface="Verdana" pitchFamily="34" charset="0"/>
                <a:cs typeface="Times New Roman" pitchFamily="18" charset="0"/>
              </a:rPr>
              <a:t>LEFT OUTER JOIN</a:t>
            </a:r>
          </a:p>
        </p:txBody>
      </p:sp>
      <p:sp>
        <p:nvSpPr>
          <p:cNvPr id="419855" name="Rectangle 15"/>
          <p:cNvSpPr>
            <a:spLocks noChangeArrowheads="1"/>
          </p:cNvSpPr>
          <p:nvPr/>
        </p:nvSpPr>
        <p:spPr bwMode="auto">
          <a:xfrm>
            <a:off x="5791200" y="5067300"/>
            <a:ext cx="3048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endParaRPr lang="en-IN" sz="1800">
              <a:solidFill>
                <a:srgbClr val="764600"/>
              </a:solidFill>
              <a:latin typeface="Verdana" pitchFamily="34" charset="0"/>
              <a:cs typeface="Times New Roman" pitchFamily="18" charset="0"/>
            </a:endParaRPr>
          </a:p>
        </p:txBody>
      </p:sp>
      <p:sp>
        <p:nvSpPr>
          <p:cNvPr id="419856" name="Rectangle 16"/>
          <p:cNvSpPr>
            <a:spLocks noChangeArrowheads="1"/>
          </p:cNvSpPr>
          <p:nvPr/>
        </p:nvSpPr>
        <p:spPr bwMode="auto">
          <a:xfrm>
            <a:off x="1676400" y="2157413"/>
            <a:ext cx="2012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764600"/>
                </a:solidFill>
                <a:latin typeface="Verdana" pitchFamily="34" charset="0"/>
                <a:cs typeface="Times New Roman" pitchFamily="18" charset="0"/>
              </a:rPr>
              <a:t>Table X</a:t>
            </a:r>
          </a:p>
        </p:txBody>
      </p:sp>
      <p:sp>
        <p:nvSpPr>
          <p:cNvPr id="419857" name="Rectangle 17"/>
          <p:cNvSpPr>
            <a:spLocks noChangeArrowheads="1"/>
          </p:cNvSpPr>
          <p:nvPr/>
        </p:nvSpPr>
        <p:spPr bwMode="auto">
          <a:xfrm>
            <a:off x="5438775" y="2127250"/>
            <a:ext cx="201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6E6B00"/>
                </a:solidFill>
                <a:latin typeface="Verdana" pitchFamily="34" charset="0"/>
                <a:cs typeface="Times New Roman" pitchFamily="18" charset="0"/>
              </a:rPr>
              <a:t>Table Y</a:t>
            </a:r>
          </a:p>
        </p:txBody>
      </p:sp>
      <p:grpSp>
        <p:nvGrpSpPr>
          <p:cNvPr id="419858" name="Group 18"/>
          <p:cNvGrpSpPr>
            <a:grpSpLocks/>
          </p:cNvGrpSpPr>
          <p:nvPr/>
        </p:nvGrpSpPr>
        <p:grpSpPr bwMode="auto">
          <a:xfrm>
            <a:off x="4791075" y="4737100"/>
            <a:ext cx="419100" cy="895350"/>
            <a:chOff x="3066" y="2742"/>
            <a:chExt cx="264" cy="564"/>
          </a:xfrm>
        </p:grpSpPr>
        <p:sp>
          <p:nvSpPr>
            <p:cNvPr id="419859" name="Line 19"/>
            <p:cNvSpPr>
              <a:spLocks noChangeShapeType="1"/>
            </p:cNvSpPr>
            <p:nvPr/>
          </p:nvSpPr>
          <p:spPr bwMode="auto">
            <a:xfrm flipV="1">
              <a:off x="3081" y="2784"/>
              <a:ext cx="165" cy="138"/>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860" name="Line 20"/>
            <p:cNvSpPr>
              <a:spLocks noChangeShapeType="1"/>
            </p:cNvSpPr>
            <p:nvPr/>
          </p:nvSpPr>
          <p:spPr bwMode="auto">
            <a:xfrm flipV="1">
              <a:off x="3078" y="2802"/>
              <a:ext cx="186" cy="150"/>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861" name="Line 21"/>
            <p:cNvSpPr>
              <a:spLocks noChangeShapeType="1"/>
            </p:cNvSpPr>
            <p:nvPr/>
          </p:nvSpPr>
          <p:spPr bwMode="auto">
            <a:xfrm flipV="1">
              <a:off x="3069" y="2832"/>
              <a:ext cx="195" cy="156"/>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862" name="Line 22"/>
            <p:cNvSpPr>
              <a:spLocks noChangeShapeType="1"/>
            </p:cNvSpPr>
            <p:nvPr/>
          </p:nvSpPr>
          <p:spPr bwMode="auto">
            <a:xfrm flipV="1">
              <a:off x="3066" y="2856"/>
              <a:ext cx="216" cy="168"/>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863" name="Line 23"/>
            <p:cNvSpPr>
              <a:spLocks noChangeShapeType="1"/>
            </p:cNvSpPr>
            <p:nvPr/>
          </p:nvSpPr>
          <p:spPr bwMode="auto">
            <a:xfrm flipV="1">
              <a:off x="3072" y="2874"/>
              <a:ext cx="228" cy="186"/>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864" name="Line 24"/>
            <p:cNvSpPr>
              <a:spLocks noChangeShapeType="1"/>
            </p:cNvSpPr>
            <p:nvPr/>
          </p:nvSpPr>
          <p:spPr bwMode="auto">
            <a:xfrm flipV="1">
              <a:off x="3078" y="2901"/>
              <a:ext cx="228" cy="183"/>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865" name="Line 25"/>
            <p:cNvSpPr>
              <a:spLocks noChangeShapeType="1"/>
            </p:cNvSpPr>
            <p:nvPr/>
          </p:nvSpPr>
          <p:spPr bwMode="auto">
            <a:xfrm flipV="1">
              <a:off x="3078" y="2928"/>
              <a:ext cx="234" cy="186"/>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866" name="Line 26"/>
            <p:cNvSpPr>
              <a:spLocks noChangeShapeType="1"/>
            </p:cNvSpPr>
            <p:nvPr/>
          </p:nvSpPr>
          <p:spPr bwMode="auto">
            <a:xfrm flipV="1">
              <a:off x="3090" y="2958"/>
              <a:ext cx="234" cy="186"/>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867" name="Line 27"/>
            <p:cNvSpPr>
              <a:spLocks noChangeShapeType="1"/>
            </p:cNvSpPr>
            <p:nvPr/>
          </p:nvSpPr>
          <p:spPr bwMode="auto">
            <a:xfrm flipV="1">
              <a:off x="3096" y="3000"/>
              <a:ext cx="225" cy="180"/>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868" name="Line 28"/>
            <p:cNvSpPr>
              <a:spLocks noChangeShapeType="1"/>
            </p:cNvSpPr>
            <p:nvPr/>
          </p:nvSpPr>
          <p:spPr bwMode="auto">
            <a:xfrm flipV="1">
              <a:off x="3108" y="3030"/>
              <a:ext cx="222" cy="180"/>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869" name="Line 29"/>
            <p:cNvSpPr>
              <a:spLocks noChangeShapeType="1"/>
            </p:cNvSpPr>
            <p:nvPr/>
          </p:nvSpPr>
          <p:spPr bwMode="auto">
            <a:xfrm flipV="1">
              <a:off x="3132" y="3081"/>
              <a:ext cx="195" cy="156"/>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870" name="Line 30"/>
            <p:cNvSpPr>
              <a:spLocks noChangeShapeType="1"/>
            </p:cNvSpPr>
            <p:nvPr/>
          </p:nvSpPr>
          <p:spPr bwMode="auto">
            <a:xfrm flipV="1">
              <a:off x="3138" y="3126"/>
              <a:ext cx="180" cy="144"/>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871" name="Line 31"/>
            <p:cNvSpPr>
              <a:spLocks noChangeShapeType="1"/>
            </p:cNvSpPr>
            <p:nvPr/>
          </p:nvSpPr>
          <p:spPr bwMode="auto">
            <a:xfrm flipV="1">
              <a:off x="3165" y="3189"/>
              <a:ext cx="138" cy="117"/>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872" name="Line 32"/>
            <p:cNvSpPr>
              <a:spLocks noChangeShapeType="1"/>
            </p:cNvSpPr>
            <p:nvPr/>
          </p:nvSpPr>
          <p:spPr bwMode="auto">
            <a:xfrm flipV="1">
              <a:off x="3096" y="2763"/>
              <a:ext cx="135" cy="112"/>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873" name="Line 33"/>
            <p:cNvSpPr>
              <a:spLocks noChangeShapeType="1"/>
            </p:cNvSpPr>
            <p:nvPr/>
          </p:nvSpPr>
          <p:spPr bwMode="auto">
            <a:xfrm flipV="1">
              <a:off x="3113" y="2742"/>
              <a:ext cx="97" cy="81"/>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19874" name="Text Box 34"/>
          <p:cNvSpPr txBox="1">
            <a:spLocks noChangeArrowheads="1"/>
          </p:cNvSpPr>
          <p:nvPr/>
        </p:nvSpPr>
        <p:spPr bwMode="auto">
          <a:xfrm>
            <a:off x="2557463" y="1028700"/>
            <a:ext cx="12954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600">
                <a:solidFill>
                  <a:srgbClr val="B06900"/>
                </a:solidFill>
                <a:latin typeface="Verdana" pitchFamily="34" charset="0"/>
              </a:rPr>
              <a:t>COLUMNS</a:t>
            </a:r>
          </a:p>
        </p:txBody>
      </p:sp>
      <p:sp>
        <p:nvSpPr>
          <p:cNvPr id="419875" name="Text Box 35"/>
          <p:cNvSpPr txBox="1">
            <a:spLocks noChangeArrowheads="1"/>
          </p:cNvSpPr>
          <p:nvPr/>
        </p:nvSpPr>
        <p:spPr bwMode="auto">
          <a:xfrm>
            <a:off x="6324600" y="1028700"/>
            <a:ext cx="12954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600">
                <a:solidFill>
                  <a:srgbClr val="B06900"/>
                </a:solidFill>
                <a:latin typeface="Verdana" pitchFamily="34" charset="0"/>
              </a:rPr>
              <a:t>COLUMNS</a:t>
            </a:r>
          </a:p>
        </p:txBody>
      </p:sp>
      <p:sp>
        <p:nvSpPr>
          <p:cNvPr id="419876" name="Line 36"/>
          <p:cNvSpPr>
            <a:spLocks noChangeShapeType="1"/>
          </p:cNvSpPr>
          <p:nvPr/>
        </p:nvSpPr>
        <p:spPr bwMode="auto">
          <a:xfrm>
            <a:off x="5029200" y="3270250"/>
            <a:ext cx="0" cy="53340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419877" name="Picture 3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4413250"/>
            <a:ext cx="2457450" cy="1524000"/>
          </a:xfrm>
          <a:prstGeom prst="rect">
            <a:avLst/>
          </a:prstGeom>
          <a:noFill/>
          <a:extLst>
            <a:ext uri="{909E8E84-426E-40DD-AFC4-6F175D3DCCD1}">
              <a14:hiddenFill xmlns:a14="http://schemas.microsoft.com/office/drawing/2010/main">
                <a:solidFill>
                  <a:srgbClr val="FFFFFF"/>
                </a:solidFill>
              </a14:hiddenFill>
            </a:ext>
          </a:extLst>
        </p:spPr>
      </p:pic>
      <p:sp>
        <p:nvSpPr>
          <p:cNvPr id="419878" name="Oval 38"/>
          <p:cNvSpPr>
            <a:spLocks noChangeArrowheads="1"/>
          </p:cNvSpPr>
          <p:nvPr/>
        </p:nvSpPr>
        <p:spPr bwMode="auto">
          <a:xfrm>
            <a:off x="3886200" y="4565650"/>
            <a:ext cx="1295400" cy="1295400"/>
          </a:xfrm>
          <a:prstGeom prst="ellipse">
            <a:avLst/>
          </a:prstGeom>
          <a:pattFill prst="ltUpDiag">
            <a:fgClr>
              <a:schemeClr val="bg2">
                <a:alpha val="60001"/>
              </a:schemeClr>
            </a:fgClr>
            <a:bgClr>
              <a:schemeClr val="bg1">
                <a:alpha val="60001"/>
              </a:schemeClr>
            </a:bgClr>
          </a:patt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9879" name="Text Box 39"/>
          <p:cNvSpPr txBox="1">
            <a:spLocks noChangeArrowheads="1"/>
          </p:cNvSpPr>
          <p:nvPr/>
        </p:nvSpPr>
        <p:spPr bwMode="auto">
          <a:xfrm>
            <a:off x="4495800" y="5905500"/>
            <a:ext cx="1143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600">
                <a:solidFill>
                  <a:srgbClr val="B06900"/>
                </a:solidFill>
                <a:latin typeface="Verdana" pitchFamily="34" charset="0"/>
              </a:rPr>
              <a:t>OUTPUT</a:t>
            </a:r>
          </a:p>
        </p:txBody>
      </p:sp>
      <p:sp>
        <p:nvSpPr>
          <p:cNvPr id="419880" name="Line 40"/>
          <p:cNvSpPr>
            <a:spLocks noChangeShapeType="1"/>
          </p:cNvSpPr>
          <p:nvPr/>
        </p:nvSpPr>
        <p:spPr bwMode="auto">
          <a:xfrm flipV="1">
            <a:off x="5029200" y="5295900"/>
            <a:ext cx="152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881" name="Rectangle 41"/>
          <p:cNvSpPr>
            <a:spLocks noChangeArrowheads="1"/>
          </p:cNvSpPr>
          <p:nvPr/>
        </p:nvSpPr>
        <p:spPr bwMode="auto">
          <a:xfrm>
            <a:off x="5705475" y="5005388"/>
            <a:ext cx="3048000"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200">
                <a:solidFill>
                  <a:srgbClr val="B06900"/>
                </a:solidFill>
                <a:latin typeface="Verdana" pitchFamily="34" charset="0"/>
                <a:cs typeface="Times New Roman" pitchFamily="18" charset="0"/>
              </a:rPr>
              <a:t>ALL ROWS FROM TABLE X AND COMMON ROWS FROM TABLE Y</a:t>
            </a:r>
          </a:p>
        </p:txBody>
      </p:sp>
      <p:sp>
        <p:nvSpPr>
          <p:cNvPr id="419882" name="Text Box 42"/>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Using an Outer Join (Contd.)</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20909" name="Oval 45"/>
          <p:cNvSpPr>
            <a:spLocks noChangeArrowheads="1"/>
          </p:cNvSpPr>
          <p:nvPr/>
        </p:nvSpPr>
        <p:spPr bwMode="auto">
          <a:xfrm>
            <a:off x="6248400" y="1746250"/>
            <a:ext cx="1206500" cy="1206500"/>
          </a:xfrm>
          <a:prstGeom prst="ellipse">
            <a:avLst/>
          </a:prstGeom>
          <a:solidFill>
            <a:srgbClr val="FFFF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910" name="Rectangle 46"/>
          <p:cNvSpPr>
            <a:spLocks noChangeArrowheads="1"/>
          </p:cNvSpPr>
          <p:nvPr/>
        </p:nvSpPr>
        <p:spPr bwMode="auto">
          <a:xfrm rot="-5400000">
            <a:off x="6667500" y="831850"/>
            <a:ext cx="381000" cy="1371600"/>
          </a:xfrm>
          <a:prstGeom prst="rect">
            <a:avLst/>
          </a:prstGeom>
          <a:solidFill>
            <a:srgbClr val="FFFFCC"/>
          </a:solidFill>
          <a:ln w="9525">
            <a:solidFill>
              <a:srgbClr val="AC8B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911" name="Oval 47"/>
          <p:cNvSpPr>
            <a:spLocks noChangeArrowheads="1"/>
          </p:cNvSpPr>
          <p:nvPr/>
        </p:nvSpPr>
        <p:spPr bwMode="auto">
          <a:xfrm>
            <a:off x="2514600" y="1758950"/>
            <a:ext cx="1206500" cy="1206500"/>
          </a:xfrm>
          <a:prstGeom prst="ellipse">
            <a:avLst/>
          </a:prstGeom>
          <a:solidFill>
            <a:srgbClr val="FFD6AD"/>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912" name="Rectangle 48"/>
          <p:cNvSpPr>
            <a:spLocks noChangeArrowheads="1"/>
          </p:cNvSpPr>
          <p:nvPr/>
        </p:nvSpPr>
        <p:spPr bwMode="auto">
          <a:xfrm rot="-5400000">
            <a:off x="2933700" y="831850"/>
            <a:ext cx="381000" cy="1371600"/>
          </a:xfrm>
          <a:prstGeom prst="rect">
            <a:avLst/>
          </a:prstGeom>
          <a:solidFill>
            <a:srgbClr val="FFD6AF"/>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913" name="Line 49"/>
          <p:cNvSpPr>
            <a:spLocks noChangeShapeType="1"/>
          </p:cNvSpPr>
          <p:nvPr/>
        </p:nvSpPr>
        <p:spPr bwMode="auto">
          <a:xfrm>
            <a:off x="3124200" y="3270250"/>
            <a:ext cx="3733800" cy="0"/>
          </a:xfrm>
          <a:prstGeom prst="line">
            <a:avLst/>
          </a:prstGeom>
          <a:noFill/>
          <a:ln w="1270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14" name="Line 50"/>
          <p:cNvSpPr>
            <a:spLocks noChangeShapeType="1"/>
          </p:cNvSpPr>
          <p:nvPr/>
        </p:nvSpPr>
        <p:spPr bwMode="auto">
          <a:xfrm flipV="1">
            <a:off x="6858000" y="2965450"/>
            <a:ext cx="0" cy="304800"/>
          </a:xfrm>
          <a:prstGeom prst="line">
            <a:avLst/>
          </a:prstGeom>
          <a:noFill/>
          <a:ln w="1270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15" name="Line 51"/>
          <p:cNvSpPr>
            <a:spLocks noChangeShapeType="1"/>
          </p:cNvSpPr>
          <p:nvPr/>
        </p:nvSpPr>
        <p:spPr bwMode="auto">
          <a:xfrm flipV="1">
            <a:off x="3124200" y="2965450"/>
            <a:ext cx="0" cy="304800"/>
          </a:xfrm>
          <a:prstGeom prst="line">
            <a:avLst/>
          </a:prstGeom>
          <a:noFill/>
          <a:ln w="1270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16" name="Rectangle 52"/>
          <p:cNvSpPr>
            <a:spLocks noChangeArrowheads="1"/>
          </p:cNvSpPr>
          <p:nvPr/>
        </p:nvSpPr>
        <p:spPr bwMode="auto">
          <a:xfrm>
            <a:off x="1828800" y="1319213"/>
            <a:ext cx="2012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764600"/>
                </a:solidFill>
                <a:latin typeface="Verdana" pitchFamily="34" charset="0"/>
                <a:cs typeface="Times New Roman" pitchFamily="18" charset="0"/>
              </a:rPr>
              <a:t>A B C</a:t>
            </a:r>
          </a:p>
        </p:txBody>
      </p:sp>
      <p:sp>
        <p:nvSpPr>
          <p:cNvPr id="420917" name="Rectangle 53"/>
          <p:cNvSpPr>
            <a:spLocks noChangeArrowheads="1"/>
          </p:cNvSpPr>
          <p:nvPr/>
        </p:nvSpPr>
        <p:spPr bwMode="auto">
          <a:xfrm>
            <a:off x="5562600" y="1327150"/>
            <a:ext cx="201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6E6B00"/>
                </a:solidFill>
                <a:latin typeface="Verdana" pitchFamily="34" charset="0"/>
                <a:cs typeface="Times New Roman" pitchFamily="18" charset="0"/>
              </a:rPr>
              <a:t>B D E</a:t>
            </a:r>
          </a:p>
        </p:txBody>
      </p:sp>
      <p:sp>
        <p:nvSpPr>
          <p:cNvPr id="420918" name="Rectangle 54"/>
          <p:cNvSpPr>
            <a:spLocks noChangeArrowheads="1"/>
          </p:cNvSpPr>
          <p:nvPr/>
        </p:nvSpPr>
        <p:spPr bwMode="auto">
          <a:xfrm rot="-5400000">
            <a:off x="4822825" y="3063875"/>
            <a:ext cx="381000" cy="2012950"/>
          </a:xfrm>
          <a:prstGeom prst="rect">
            <a:avLst/>
          </a:prstGeom>
          <a:solidFill>
            <a:srgbClr val="FEF2D4"/>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919" name="Rectangle 55"/>
          <p:cNvSpPr>
            <a:spLocks noChangeArrowheads="1"/>
          </p:cNvSpPr>
          <p:nvPr/>
        </p:nvSpPr>
        <p:spPr bwMode="auto">
          <a:xfrm>
            <a:off x="3517900" y="3879850"/>
            <a:ext cx="2241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764600"/>
                </a:solidFill>
                <a:latin typeface="Verdana" pitchFamily="34" charset="0"/>
                <a:cs typeface="Times New Roman" pitchFamily="18" charset="0"/>
              </a:rPr>
              <a:t>A B C D E</a:t>
            </a:r>
          </a:p>
        </p:txBody>
      </p:sp>
      <p:sp>
        <p:nvSpPr>
          <p:cNvPr id="420920" name="Rectangle 56"/>
          <p:cNvSpPr>
            <a:spLocks noChangeArrowheads="1"/>
          </p:cNvSpPr>
          <p:nvPr/>
        </p:nvSpPr>
        <p:spPr bwMode="auto">
          <a:xfrm>
            <a:off x="4721225" y="3917950"/>
            <a:ext cx="247650" cy="304800"/>
          </a:xfrm>
          <a:prstGeom prst="rect">
            <a:avLst/>
          </a:prstGeom>
          <a:noFill/>
          <a:ln w="28575">
            <a:solidFill>
              <a:srgbClr val="99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921" name="Rectangle 57"/>
          <p:cNvSpPr>
            <a:spLocks noChangeArrowheads="1"/>
          </p:cNvSpPr>
          <p:nvPr/>
        </p:nvSpPr>
        <p:spPr bwMode="auto">
          <a:xfrm>
            <a:off x="2971800" y="2813050"/>
            <a:ext cx="3352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600">
                <a:solidFill>
                  <a:srgbClr val="B06900"/>
                </a:solidFill>
                <a:latin typeface="Verdana" pitchFamily="34" charset="0"/>
                <a:cs typeface="Times New Roman" pitchFamily="18" charset="0"/>
              </a:rPr>
              <a:t>RIGHT OUTER JOIN</a:t>
            </a:r>
          </a:p>
        </p:txBody>
      </p:sp>
      <p:sp>
        <p:nvSpPr>
          <p:cNvPr id="420922" name="Rectangle 58"/>
          <p:cNvSpPr>
            <a:spLocks noChangeArrowheads="1"/>
          </p:cNvSpPr>
          <p:nvPr/>
        </p:nvSpPr>
        <p:spPr bwMode="auto">
          <a:xfrm>
            <a:off x="5791200" y="5067300"/>
            <a:ext cx="3048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endParaRPr lang="en-IN" sz="1800">
              <a:solidFill>
                <a:srgbClr val="764600"/>
              </a:solidFill>
              <a:latin typeface="Verdana" pitchFamily="34" charset="0"/>
              <a:cs typeface="Times New Roman" pitchFamily="18" charset="0"/>
            </a:endParaRPr>
          </a:p>
        </p:txBody>
      </p:sp>
      <p:sp>
        <p:nvSpPr>
          <p:cNvPr id="420923" name="Rectangle 59"/>
          <p:cNvSpPr>
            <a:spLocks noChangeArrowheads="1"/>
          </p:cNvSpPr>
          <p:nvPr/>
        </p:nvSpPr>
        <p:spPr bwMode="auto">
          <a:xfrm>
            <a:off x="1676400" y="2157413"/>
            <a:ext cx="2012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764600"/>
                </a:solidFill>
                <a:latin typeface="Verdana" pitchFamily="34" charset="0"/>
                <a:cs typeface="Times New Roman" pitchFamily="18" charset="0"/>
              </a:rPr>
              <a:t>Table X</a:t>
            </a:r>
          </a:p>
        </p:txBody>
      </p:sp>
      <p:sp>
        <p:nvSpPr>
          <p:cNvPr id="420924" name="Rectangle 60"/>
          <p:cNvSpPr>
            <a:spLocks noChangeArrowheads="1"/>
          </p:cNvSpPr>
          <p:nvPr/>
        </p:nvSpPr>
        <p:spPr bwMode="auto">
          <a:xfrm>
            <a:off x="5438775" y="2127250"/>
            <a:ext cx="201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6E6B00"/>
                </a:solidFill>
                <a:latin typeface="Verdana" pitchFamily="34" charset="0"/>
                <a:cs typeface="Times New Roman" pitchFamily="18" charset="0"/>
              </a:rPr>
              <a:t>Table Y</a:t>
            </a:r>
          </a:p>
        </p:txBody>
      </p:sp>
      <p:grpSp>
        <p:nvGrpSpPr>
          <p:cNvPr id="420925" name="Group 61"/>
          <p:cNvGrpSpPr>
            <a:grpSpLocks/>
          </p:cNvGrpSpPr>
          <p:nvPr/>
        </p:nvGrpSpPr>
        <p:grpSpPr bwMode="auto">
          <a:xfrm>
            <a:off x="4791075" y="4737100"/>
            <a:ext cx="419100" cy="895350"/>
            <a:chOff x="3066" y="2742"/>
            <a:chExt cx="264" cy="564"/>
          </a:xfrm>
        </p:grpSpPr>
        <p:sp>
          <p:nvSpPr>
            <p:cNvPr id="420926" name="Line 62"/>
            <p:cNvSpPr>
              <a:spLocks noChangeShapeType="1"/>
            </p:cNvSpPr>
            <p:nvPr/>
          </p:nvSpPr>
          <p:spPr bwMode="auto">
            <a:xfrm flipV="1">
              <a:off x="3081" y="2784"/>
              <a:ext cx="165" cy="138"/>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27" name="Line 63"/>
            <p:cNvSpPr>
              <a:spLocks noChangeShapeType="1"/>
            </p:cNvSpPr>
            <p:nvPr/>
          </p:nvSpPr>
          <p:spPr bwMode="auto">
            <a:xfrm flipV="1">
              <a:off x="3078" y="2802"/>
              <a:ext cx="186" cy="150"/>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28" name="Line 64"/>
            <p:cNvSpPr>
              <a:spLocks noChangeShapeType="1"/>
            </p:cNvSpPr>
            <p:nvPr/>
          </p:nvSpPr>
          <p:spPr bwMode="auto">
            <a:xfrm flipV="1">
              <a:off x="3069" y="2832"/>
              <a:ext cx="195" cy="156"/>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29" name="Line 65"/>
            <p:cNvSpPr>
              <a:spLocks noChangeShapeType="1"/>
            </p:cNvSpPr>
            <p:nvPr/>
          </p:nvSpPr>
          <p:spPr bwMode="auto">
            <a:xfrm flipV="1">
              <a:off x="3066" y="2856"/>
              <a:ext cx="216" cy="168"/>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30" name="Line 66"/>
            <p:cNvSpPr>
              <a:spLocks noChangeShapeType="1"/>
            </p:cNvSpPr>
            <p:nvPr/>
          </p:nvSpPr>
          <p:spPr bwMode="auto">
            <a:xfrm flipV="1">
              <a:off x="3072" y="2874"/>
              <a:ext cx="228" cy="186"/>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31" name="Line 67"/>
            <p:cNvSpPr>
              <a:spLocks noChangeShapeType="1"/>
            </p:cNvSpPr>
            <p:nvPr/>
          </p:nvSpPr>
          <p:spPr bwMode="auto">
            <a:xfrm flipV="1">
              <a:off x="3078" y="2901"/>
              <a:ext cx="228" cy="183"/>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32" name="Line 68"/>
            <p:cNvSpPr>
              <a:spLocks noChangeShapeType="1"/>
            </p:cNvSpPr>
            <p:nvPr/>
          </p:nvSpPr>
          <p:spPr bwMode="auto">
            <a:xfrm flipV="1">
              <a:off x="3078" y="2928"/>
              <a:ext cx="234" cy="186"/>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33" name="Line 69"/>
            <p:cNvSpPr>
              <a:spLocks noChangeShapeType="1"/>
            </p:cNvSpPr>
            <p:nvPr/>
          </p:nvSpPr>
          <p:spPr bwMode="auto">
            <a:xfrm flipV="1">
              <a:off x="3090" y="2958"/>
              <a:ext cx="234" cy="186"/>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34" name="Line 70"/>
            <p:cNvSpPr>
              <a:spLocks noChangeShapeType="1"/>
            </p:cNvSpPr>
            <p:nvPr/>
          </p:nvSpPr>
          <p:spPr bwMode="auto">
            <a:xfrm flipV="1">
              <a:off x="3096" y="3000"/>
              <a:ext cx="225" cy="180"/>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35" name="Line 71"/>
            <p:cNvSpPr>
              <a:spLocks noChangeShapeType="1"/>
            </p:cNvSpPr>
            <p:nvPr/>
          </p:nvSpPr>
          <p:spPr bwMode="auto">
            <a:xfrm flipV="1">
              <a:off x="3108" y="3030"/>
              <a:ext cx="222" cy="180"/>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36" name="Line 72"/>
            <p:cNvSpPr>
              <a:spLocks noChangeShapeType="1"/>
            </p:cNvSpPr>
            <p:nvPr/>
          </p:nvSpPr>
          <p:spPr bwMode="auto">
            <a:xfrm flipV="1">
              <a:off x="3132" y="3081"/>
              <a:ext cx="195" cy="156"/>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37" name="Line 73"/>
            <p:cNvSpPr>
              <a:spLocks noChangeShapeType="1"/>
            </p:cNvSpPr>
            <p:nvPr/>
          </p:nvSpPr>
          <p:spPr bwMode="auto">
            <a:xfrm flipV="1">
              <a:off x="3138" y="3126"/>
              <a:ext cx="180" cy="144"/>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38" name="Line 74"/>
            <p:cNvSpPr>
              <a:spLocks noChangeShapeType="1"/>
            </p:cNvSpPr>
            <p:nvPr/>
          </p:nvSpPr>
          <p:spPr bwMode="auto">
            <a:xfrm flipV="1">
              <a:off x="3165" y="3189"/>
              <a:ext cx="138" cy="117"/>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39" name="Line 75"/>
            <p:cNvSpPr>
              <a:spLocks noChangeShapeType="1"/>
            </p:cNvSpPr>
            <p:nvPr/>
          </p:nvSpPr>
          <p:spPr bwMode="auto">
            <a:xfrm flipV="1">
              <a:off x="3096" y="2763"/>
              <a:ext cx="135" cy="112"/>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40" name="Line 76"/>
            <p:cNvSpPr>
              <a:spLocks noChangeShapeType="1"/>
            </p:cNvSpPr>
            <p:nvPr/>
          </p:nvSpPr>
          <p:spPr bwMode="auto">
            <a:xfrm flipV="1">
              <a:off x="3113" y="2742"/>
              <a:ext cx="97" cy="81"/>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20941" name="Text Box 77"/>
          <p:cNvSpPr txBox="1">
            <a:spLocks noChangeArrowheads="1"/>
          </p:cNvSpPr>
          <p:nvPr/>
        </p:nvSpPr>
        <p:spPr bwMode="auto">
          <a:xfrm>
            <a:off x="2557463" y="1028700"/>
            <a:ext cx="12954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600">
                <a:solidFill>
                  <a:srgbClr val="B06900"/>
                </a:solidFill>
                <a:latin typeface="Verdana" pitchFamily="34" charset="0"/>
              </a:rPr>
              <a:t>COLUMNS</a:t>
            </a:r>
          </a:p>
        </p:txBody>
      </p:sp>
      <p:sp>
        <p:nvSpPr>
          <p:cNvPr id="420942" name="Text Box 78"/>
          <p:cNvSpPr txBox="1">
            <a:spLocks noChangeArrowheads="1"/>
          </p:cNvSpPr>
          <p:nvPr/>
        </p:nvSpPr>
        <p:spPr bwMode="auto">
          <a:xfrm>
            <a:off x="6324600" y="1028700"/>
            <a:ext cx="12954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600">
                <a:solidFill>
                  <a:srgbClr val="B06900"/>
                </a:solidFill>
                <a:latin typeface="Verdana" pitchFamily="34" charset="0"/>
              </a:rPr>
              <a:t>COLUMNS</a:t>
            </a:r>
          </a:p>
        </p:txBody>
      </p:sp>
      <p:sp>
        <p:nvSpPr>
          <p:cNvPr id="420943" name="Line 79"/>
          <p:cNvSpPr>
            <a:spLocks noChangeShapeType="1"/>
          </p:cNvSpPr>
          <p:nvPr/>
        </p:nvSpPr>
        <p:spPr bwMode="auto">
          <a:xfrm>
            <a:off x="5029200" y="3270250"/>
            <a:ext cx="0" cy="53340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420944" name="Picture 8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4413250"/>
            <a:ext cx="2457450" cy="1524000"/>
          </a:xfrm>
          <a:prstGeom prst="rect">
            <a:avLst/>
          </a:prstGeom>
          <a:noFill/>
          <a:extLst>
            <a:ext uri="{909E8E84-426E-40DD-AFC4-6F175D3DCCD1}">
              <a14:hiddenFill xmlns:a14="http://schemas.microsoft.com/office/drawing/2010/main">
                <a:solidFill>
                  <a:srgbClr val="FFFFFF"/>
                </a:solidFill>
              </a14:hiddenFill>
            </a:ext>
          </a:extLst>
        </p:spPr>
      </p:pic>
      <p:sp>
        <p:nvSpPr>
          <p:cNvPr id="420945" name="Oval 81"/>
          <p:cNvSpPr>
            <a:spLocks noChangeArrowheads="1"/>
          </p:cNvSpPr>
          <p:nvPr/>
        </p:nvSpPr>
        <p:spPr bwMode="auto">
          <a:xfrm>
            <a:off x="4826000" y="4502150"/>
            <a:ext cx="1346200" cy="1352550"/>
          </a:xfrm>
          <a:prstGeom prst="ellipse">
            <a:avLst/>
          </a:prstGeom>
          <a:pattFill prst="ltUpDiag">
            <a:fgClr>
              <a:schemeClr val="bg2">
                <a:alpha val="60001"/>
              </a:schemeClr>
            </a:fgClr>
            <a:bgClr>
              <a:schemeClr val="bg1">
                <a:alpha val="60001"/>
              </a:schemeClr>
            </a:bgClr>
          </a:patt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0946" name="Text Box 82"/>
          <p:cNvSpPr txBox="1">
            <a:spLocks noChangeArrowheads="1"/>
          </p:cNvSpPr>
          <p:nvPr/>
        </p:nvSpPr>
        <p:spPr bwMode="auto">
          <a:xfrm>
            <a:off x="4495800" y="5905500"/>
            <a:ext cx="1143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600">
                <a:solidFill>
                  <a:srgbClr val="B06900"/>
                </a:solidFill>
                <a:latin typeface="Verdana" pitchFamily="34" charset="0"/>
              </a:rPr>
              <a:t>OUTPUT</a:t>
            </a:r>
          </a:p>
        </p:txBody>
      </p:sp>
      <p:sp>
        <p:nvSpPr>
          <p:cNvPr id="420947" name="Line 83"/>
          <p:cNvSpPr>
            <a:spLocks noChangeShapeType="1"/>
          </p:cNvSpPr>
          <p:nvPr/>
        </p:nvSpPr>
        <p:spPr bwMode="auto">
          <a:xfrm flipV="1">
            <a:off x="5029200" y="5295900"/>
            <a:ext cx="152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48" name="Rectangle 84"/>
          <p:cNvSpPr>
            <a:spLocks noChangeArrowheads="1"/>
          </p:cNvSpPr>
          <p:nvPr/>
        </p:nvSpPr>
        <p:spPr bwMode="auto">
          <a:xfrm>
            <a:off x="5705475" y="5005388"/>
            <a:ext cx="3048000" cy="639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200">
                <a:solidFill>
                  <a:srgbClr val="B06900"/>
                </a:solidFill>
                <a:latin typeface="Verdana" pitchFamily="34" charset="0"/>
                <a:cs typeface="Times New Roman" pitchFamily="18" charset="0"/>
              </a:rPr>
              <a:t>ALL ROWS FROM TABLE Y AND COMMON ROWS FROM TABLE X</a:t>
            </a:r>
          </a:p>
        </p:txBody>
      </p:sp>
      <p:sp>
        <p:nvSpPr>
          <p:cNvPr id="420949" name="Text Box 85"/>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Using an Outer Join (Contd.)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21932" name="Text Box 44"/>
          <p:cNvSpPr txBox="1">
            <a:spLocks noChangeArrowheads="1"/>
          </p:cNvSpPr>
          <p:nvPr/>
        </p:nvSpPr>
        <p:spPr bwMode="auto">
          <a:xfrm>
            <a:off x="152400" y="711200"/>
            <a:ext cx="8763000"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b="1">
                <a:solidFill>
                  <a:schemeClr val="bg1"/>
                </a:solidFill>
                <a:latin typeface="Tahoma" pitchFamily="34" charset="0"/>
                <a:cs typeface="Times New Roman" pitchFamily="18" charset="0"/>
              </a:rPr>
              <a:t>Using an Outer Join (Contd.)</a:t>
            </a:r>
          </a:p>
        </p:txBody>
      </p:sp>
      <p:sp>
        <p:nvSpPr>
          <p:cNvPr id="421933" name="Oval 45"/>
          <p:cNvSpPr>
            <a:spLocks noChangeArrowheads="1"/>
          </p:cNvSpPr>
          <p:nvPr/>
        </p:nvSpPr>
        <p:spPr bwMode="auto">
          <a:xfrm>
            <a:off x="6248400" y="1746250"/>
            <a:ext cx="1206500" cy="1206500"/>
          </a:xfrm>
          <a:prstGeom prst="ellipse">
            <a:avLst/>
          </a:prstGeom>
          <a:solidFill>
            <a:srgbClr val="FFFF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1934" name="Rectangle 46"/>
          <p:cNvSpPr>
            <a:spLocks noChangeArrowheads="1"/>
          </p:cNvSpPr>
          <p:nvPr/>
        </p:nvSpPr>
        <p:spPr bwMode="auto">
          <a:xfrm rot="-5400000">
            <a:off x="6667500" y="831850"/>
            <a:ext cx="381000" cy="1371600"/>
          </a:xfrm>
          <a:prstGeom prst="rect">
            <a:avLst/>
          </a:prstGeom>
          <a:solidFill>
            <a:srgbClr val="FFFFCC"/>
          </a:solidFill>
          <a:ln w="9525">
            <a:solidFill>
              <a:srgbClr val="AC8B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1935" name="Oval 47"/>
          <p:cNvSpPr>
            <a:spLocks noChangeArrowheads="1"/>
          </p:cNvSpPr>
          <p:nvPr/>
        </p:nvSpPr>
        <p:spPr bwMode="auto">
          <a:xfrm>
            <a:off x="2514600" y="1758950"/>
            <a:ext cx="1206500" cy="1206500"/>
          </a:xfrm>
          <a:prstGeom prst="ellipse">
            <a:avLst/>
          </a:prstGeom>
          <a:solidFill>
            <a:srgbClr val="FFD6AD"/>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1936" name="Rectangle 48"/>
          <p:cNvSpPr>
            <a:spLocks noChangeArrowheads="1"/>
          </p:cNvSpPr>
          <p:nvPr/>
        </p:nvSpPr>
        <p:spPr bwMode="auto">
          <a:xfrm rot="-5400000">
            <a:off x="2933700" y="831850"/>
            <a:ext cx="381000" cy="1371600"/>
          </a:xfrm>
          <a:prstGeom prst="rect">
            <a:avLst/>
          </a:prstGeom>
          <a:solidFill>
            <a:srgbClr val="FFD6AF"/>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1937" name="Line 49"/>
          <p:cNvSpPr>
            <a:spLocks noChangeShapeType="1"/>
          </p:cNvSpPr>
          <p:nvPr/>
        </p:nvSpPr>
        <p:spPr bwMode="auto">
          <a:xfrm>
            <a:off x="3124200" y="3270250"/>
            <a:ext cx="3733800" cy="0"/>
          </a:xfrm>
          <a:prstGeom prst="line">
            <a:avLst/>
          </a:prstGeom>
          <a:noFill/>
          <a:ln w="1270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938" name="Line 50"/>
          <p:cNvSpPr>
            <a:spLocks noChangeShapeType="1"/>
          </p:cNvSpPr>
          <p:nvPr/>
        </p:nvSpPr>
        <p:spPr bwMode="auto">
          <a:xfrm flipV="1">
            <a:off x="6858000" y="2965450"/>
            <a:ext cx="0" cy="304800"/>
          </a:xfrm>
          <a:prstGeom prst="line">
            <a:avLst/>
          </a:prstGeom>
          <a:noFill/>
          <a:ln w="1270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939" name="Line 51"/>
          <p:cNvSpPr>
            <a:spLocks noChangeShapeType="1"/>
          </p:cNvSpPr>
          <p:nvPr/>
        </p:nvSpPr>
        <p:spPr bwMode="auto">
          <a:xfrm flipV="1">
            <a:off x="3124200" y="2965450"/>
            <a:ext cx="0" cy="304800"/>
          </a:xfrm>
          <a:prstGeom prst="line">
            <a:avLst/>
          </a:prstGeom>
          <a:noFill/>
          <a:ln w="1270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940" name="Rectangle 52"/>
          <p:cNvSpPr>
            <a:spLocks noChangeArrowheads="1"/>
          </p:cNvSpPr>
          <p:nvPr/>
        </p:nvSpPr>
        <p:spPr bwMode="auto">
          <a:xfrm>
            <a:off x="1828800" y="1319213"/>
            <a:ext cx="2012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764600"/>
                </a:solidFill>
                <a:latin typeface="Verdana" pitchFamily="34" charset="0"/>
                <a:cs typeface="Times New Roman" pitchFamily="18" charset="0"/>
              </a:rPr>
              <a:t>A B C</a:t>
            </a:r>
          </a:p>
        </p:txBody>
      </p:sp>
      <p:sp>
        <p:nvSpPr>
          <p:cNvPr id="421941" name="Rectangle 53"/>
          <p:cNvSpPr>
            <a:spLocks noChangeArrowheads="1"/>
          </p:cNvSpPr>
          <p:nvPr/>
        </p:nvSpPr>
        <p:spPr bwMode="auto">
          <a:xfrm>
            <a:off x="5562600" y="1327150"/>
            <a:ext cx="201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6E6B00"/>
                </a:solidFill>
                <a:latin typeface="Verdana" pitchFamily="34" charset="0"/>
                <a:cs typeface="Times New Roman" pitchFamily="18" charset="0"/>
              </a:rPr>
              <a:t>B D E</a:t>
            </a:r>
          </a:p>
        </p:txBody>
      </p:sp>
      <p:sp>
        <p:nvSpPr>
          <p:cNvPr id="421942" name="Rectangle 54"/>
          <p:cNvSpPr>
            <a:spLocks noChangeArrowheads="1"/>
          </p:cNvSpPr>
          <p:nvPr/>
        </p:nvSpPr>
        <p:spPr bwMode="auto">
          <a:xfrm rot="-5400000">
            <a:off x="4822825" y="3063875"/>
            <a:ext cx="381000" cy="2012950"/>
          </a:xfrm>
          <a:prstGeom prst="rect">
            <a:avLst/>
          </a:prstGeom>
          <a:solidFill>
            <a:srgbClr val="FEF2D4"/>
          </a:solidFill>
          <a:ln w="9525">
            <a:solidFill>
              <a:srgbClr val="99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1943" name="Rectangle 55"/>
          <p:cNvSpPr>
            <a:spLocks noChangeArrowheads="1"/>
          </p:cNvSpPr>
          <p:nvPr/>
        </p:nvSpPr>
        <p:spPr bwMode="auto">
          <a:xfrm>
            <a:off x="3517900" y="3879850"/>
            <a:ext cx="2241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764600"/>
                </a:solidFill>
                <a:latin typeface="Verdana" pitchFamily="34" charset="0"/>
                <a:cs typeface="Times New Roman" pitchFamily="18" charset="0"/>
              </a:rPr>
              <a:t>A B C D E</a:t>
            </a:r>
          </a:p>
        </p:txBody>
      </p:sp>
      <p:sp>
        <p:nvSpPr>
          <p:cNvPr id="421944" name="Rectangle 56"/>
          <p:cNvSpPr>
            <a:spLocks noChangeArrowheads="1"/>
          </p:cNvSpPr>
          <p:nvPr/>
        </p:nvSpPr>
        <p:spPr bwMode="auto">
          <a:xfrm>
            <a:off x="4721225" y="3917950"/>
            <a:ext cx="247650" cy="304800"/>
          </a:xfrm>
          <a:prstGeom prst="rect">
            <a:avLst/>
          </a:prstGeom>
          <a:noFill/>
          <a:ln w="28575">
            <a:solidFill>
              <a:srgbClr val="9933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1945" name="Rectangle 57"/>
          <p:cNvSpPr>
            <a:spLocks noChangeArrowheads="1"/>
          </p:cNvSpPr>
          <p:nvPr/>
        </p:nvSpPr>
        <p:spPr bwMode="auto">
          <a:xfrm>
            <a:off x="2971800" y="2813050"/>
            <a:ext cx="3352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600">
                <a:solidFill>
                  <a:srgbClr val="B06900"/>
                </a:solidFill>
                <a:latin typeface="Verdana" pitchFamily="34" charset="0"/>
                <a:cs typeface="Times New Roman" pitchFamily="18" charset="0"/>
              </a:rPr>
              <a:t>FULL OUTER JOIN</a:t>
            </a:r>
          </a:p>
        </p:txBody>
      </p:sp>
      <p:sp>
        <p:nvSpPr>
          <p:cNvPr id="421946" name="Rectangle 58"/>
          <p:cNvSpPr>
            <a:spLocks noChangeArrowheads="1"/>
          </p:cNvSpPr>
          <p:nvPr/>
        </p:nvSpPr>
        <p:spPr bwMode="auto">
          <a:xfrm>
            <a:off x="5791200" y="5067300"/>
            <a:ext cx="3048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endParaRPr lang="en-IN" sz="1800">
              <a:solidFill>
                <a:srgbClr val="764600"/>
              </a:solidFill>
              <a:latin typeface="Verdana" pitchFamily="34" charset="0"/>
              <a:cs typeface="Times New Roman" pitchFamily="18" charset="0"/>
            </a:endParaRPr>
          </a:p>
        </p:txBody>
      </p:sp>
      <p:sp>
        <p:nvSpPr>
          <p:cNvPr id="421947" name="Rectangle 59"/>
          <p:cNvSpPr>
            <a:spLocks noChangeArrowheads="1"/>
          </p:cNvSpPr>
          <p:nvPr/>
        </p:nvSpPr>
        <p:spPr bwMode="auto">
          <a:xfrm>
            <a:off x="1676400" y="2157413"/>
            <a:ext cx="2012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764600"/>
                </a:solidFill>
                <a:latin typeface="Verdana" pitchFamily="34" charset="0"/>
                <a:cs typeface="Times New Roman" pitchFamily="18" charset="0"/>
              </a:rPr>
              <a:t>Table X</a:t>
            </a:r>
          </a:p>
        </p:txBody>
      </p:sp>
      <p:sp>
        <p:nvSpPr>
          <p:cNvPr id="421948" name="Rectangle 60"/>
          <p:cNvSpPr>
            <a:spLocks noChangeArrowheads="1"/>
          </p:cNvSpPr>
          <p:nvPr/>
        </p:nvSpPr>
        <p:spPr bwMode="auto">
          <a:xfrm>
            <a:off x="5438775" y="2127250"/>
            <a:ext cx="201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800">
                <a:solidFill>
                  <a:srgbClr val="6E6B00"/>
                </a:solidFill>
                <a:latin typeface="Verdana" pitchFamily="34" charset="0"/>
                <a:cs typeface="Times New Roman" pitchFamily="18" charset="0"/>
              </a:rPr>
              <a:t>Table Y</a:t>
            </a:r>
          </a:p>
        </p:txBody>
      </p:sp>
      <p:grpSp>
        <p:nvGrpSpPr>
          <p:cNvPr id="421949" name="Group 61"/>
          <p:cNvGrpSpPr>
            <a:grpSpLocks/>
          </p:cNvGrpSpPr>
          <p:nvPr/>
        </p:nvGrpSpPr>
        <p:grpSpPr bwMode="auto">
          <a:xfrm>
            <a:off x="4791075" y="4737100"/>
            <a:ext cx="419100" cy="895350"/>
            <a:chOff x="3066" y="2742"/>
            <a:chExt cx="264" cy="564"/>
          </a:xfrm>
        </p:grpSpPr>
        <p:sp>
          <p:nvSpPr>
            <p:cNvPr id="421950" name="Line 62"/>
            <p:cNvSpPr>
              <a:spLocks noChangeShapeType="1"/>
            </p:cNvSpPr>
            <p:nvPr/>
          </p:nvSpPr>
          <p:spPr bwMode="auto">
            <a:xfrm flipV="1">
              <a:off x="3081" y="2784"/>
              <a:ext cx="165" cy="138"/>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951" name="Line 63"/>
            <p:cNvSpPr>
              <a:spLocks noChangeShapeType="1"/>
            </p:cNvSpPr>
            <p:nvPr/>
          </p:nvSpPr>
          <p:spPr bwMode="auto">
            <a:xfrm flipV="1">
              <a:off x="3078" y="2802"/>
              <a:ext cx="186" cy="150"/>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952" name="Line 64"/>
            <p:cNvSpPr>
              <a:spLocks noChangeShapeType="1"/>
            </p:cNvSpPr>
            <p:nvPr/>
          </p:nvSpPr>
          <p:spPr bwMode="auto">
            <a:xfrm flipV="1">
              <a:off x="3069" y="2832"/>
              <a:ext cx="195" cy="156"/>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953" name="Line 65"/>
            <p:cNvSpPr>
              <a:spLocks noChangeShapeType="1"/>
            </p:cNvSpPr>
            <p:nvPr/>
          </p:nvSpPr>
          <p:spPr bwMode="auto">
            <a:xfrm flipV="1">
              <a:off x="3066" y="2856"/>
              <a:ext cx="216" cy="168"/>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954" name="Line 66"/>
            <p:cNvSpPr>
              <a:spLocks noChangeShapeType="1"/>
            </p:cNvSpPr>
            <p:nvPr/>
          </p:nvSpPr>
          <p:spPr bwMode="auto">
            <a:xfrm flipV="1">
              <a:off x="3072" y="2874"/>
              <a:ext cx="228" cy="186"/>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955" name="Line 67"/>
            <p:cNvSpPr>
              <a:spLocks noChangeShapeType="1"/>
            </p:cNvSpPr>
            <p:nvPr/>
          </p:nvSpPr>
          <p:spPr bwMode="auto">
            <a:xfrm flipV="1">
              <a:off x="3078" y="2901"/>
              <a:ext cx="228" cy="183"/>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956" name="Line 68"/>
            <p:cNvSpPr>
              <a:spLocks noChangeShapeType="1"/>
            </p:cNvSpPr>
            <p:nvPr/>
          </p:nvSpPr>
          <p:spPr bwMode="auto">
            <a:xfrm flipV="1">
              <a:off x="3078" y="2928"/>
              <a:ext cx="234" cy="186"/>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957" name="Line 69"/>
            <p:cNvSpPr>
              <a:spLocks noChangeShapeType="1"/>
            </p:cNvSpPr>
            <p:nvPr/>
          </p:nvSpPr>
          <p:spPr bwMode="auto">
            <a:xfrm flipV="1">
              <a:off x="3090" y="2958"/>
              <a:ext cx="234" cy="186"/>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958" name="Line 70"/>
            <p:cNvSpPr>
              <a:spLocks noChangeShapeType="1"/>
            </p:cNvSpPr>
            <p:nvPr/>
          </p:nvSpPr>
          <p:spPr bwMode="auto">
            <a:xfrm flipV="1">
              <a:off x="3096" y="3000"/>
              <a:ext cx="225" cy="180"/>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959" name="Line 71"/>
            <p:cNvSpPr>
              <a:spLocks noChangeShapeType="1"/>
            </p:cNvSpPr>
            <p:nvPr/>
          </p:nvSpPr>
          <p:spPr bwMode="auto">
            <a:xfrm flipV="1">
              <a:off x="3108" y="3030"/>
              <a:ext cx="222" cy="180"/>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960" name="Line 72"/>
            <p:cNvSpPr>
              <a:spLocks noChangeShapeType="1"/>
            </p:cNvSpPr>
            <p:nvPr/>
          </p:nvSpPr>
          <p:spPr bwMode="auto">
            <a:xfrm flipV="1">
              <a:off x="3132" y="3081"/>
              <a:ext cx="195" cy="156"/>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961" name="Line 73"/>
            <p:cNvSpPr>
              <a:spLocks noChangeShapeType="1"/>
            </p:cNvSpPr>
            <p:nvPr/>
          </p:nvSpPr>
          <p:spPr bwMode="auto">
            <a:xfrm flipV="1">
              <a:off x="3138" y="3126"/>
              <a:ext cx="180" cy="144"/>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962" name="Line 74"/>
            <p:cNvSpPr>
              <a:spLocks noChangeShapeType="1"/>
            </p:cNvSpPr>
            <p:nvPr/>
          </p:nvSpPr>
          <p:spPr bwMode="auto">
            <a:xfrm flipV="1">
              <a:off x="3165" y="3189"/>
              <a:ext cx="138" cy="117"/>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963" name="Line 75"/>
            <p:cNvSpPr>
              <a:spLocks noChangeShapeType="1"/>
            </p:cNvSpPr>
            <p:nvPr/>
          </p:nvSpPr>
          <p:spPr bwMode="auto">
            <a:xfrm flipV="1">
              <a:off x="3096" y="2763"/>
              <a:ext cx="135" cy="112"/>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964" name="Line 76"/>
            <p:cNvSpPr>
              <a:spLocks noChangeShapeType="1"/>
            </p:cNvSpPr>
            <p:nvPr/>
          </p:nvSpPr>
          <p:spPr bwMode="auto">
            <a:xfrm flipV="1">
              <a:off x="3113" y="2742"/>
              <a:ext cx="97" cy="81"/>
            </a:xfrm>
            <a:prstGeom prst="line">
              <a:avLst/>
            </a:prstGeom>
            <a:noFill/>
            <a:ln w="19050">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421965" name="Text Box 77"/>
          <p:cNvSpPr txBox="1">
            <a:spLocks noChangeArrowheads="1"/>
          </p:cNvSpPr>
          <p:nvPr/>
        </p:nvSpPr>
        <p:spPr bwMode="auto">
          <a:xfrm>
            <a:off x="2557463" y="1028700"/>
            <a:ext cx="12954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600">
                <a:solidFill>
                  <a:srgbClr val="B06900"/>
                </a:solidFill>
                <a:latin typeface="Verdana" pitchFamily="34" charset="0"/>
              </a:rPr>
              <a:t>COLUMNS</a:t>
            </a:r>
          </a:p>
        </p:txBody>
      </p:sp>
      <p:sp>
        <p:nvSpPr>
          <p:cNvPr id="421966" name="Text Box 78"/>
          <p:cNvSpPr txBox="1">
            <a:spLocks noChangeArrowheads="1"/>
          </p:cNvSpPr>
          <p:nvPr/>
        </p:nvSpPr>
        <p:spPr bwMode="auto">
          <a:xfrm>
            <a:off x="6324600" y="1028700"/>
            <a:ext cx="12954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600">
                <a:solidFill>
                  <a:srgbClr val="B06900"/>
                </a:solidFill>
                <a:latin typeface="Verdana" pitchFamily="34" charset="0"/>
              </a:rPr>
              <a:t>COLUMNS</a:t>
            </a:r>
          </a:p>
        </p:txBody>
      </p:sp>
      <p:sp>
        <p:nvSpPr>
          <p:cNvPr id="421967" name="Line 79"/>
          <p:cNvSpPr>
            <a:spLocks noChangeShapeType="1"/>
          </p:cNvSpPr>
          <p:nvPr/>
        </p:nvSpPr>
        <p:spPr bwMode="auto">
          <a:xfrm>
            <a:off x="5029200" y="3270250"/>
            <a:ext cx="0" cy="533400"/>
          </a:xfrm>
          <a:prstGeom prst="line">
            <a:avLst/>
          </a:prstGeom>
          <a:noFill/>
          <a:ln w="9525">
            <a:solidFill>
              <a:srgbClr val="B06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421968" name="Picture 8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4413250"/>
            <a:ext cx="2457450" cy="1524000"/>
          </a:xfrm>
          <a:prstGeom prst="rect">
            <a:avLst/>
          </a:prstGeom>
          <a:noFill/>
          <a:extLst>
            <a:ext uri="{909E8E84-426E-40DD-AFC4-6F175D3DCCD1}">
              <a14:hiddenFill xmlns:a14="http://schemas.microsoft.com/office/drawing/2010/main">
                <a:solidFill>
                  <a:srgbClr val="FFFFFF"/>
                </a:solidFill>
              </a14:hiddenFill>
            </a:ext>
          </a:extLst>
        </p:spPr>
      </p:pic>
      <p:sp>
        <p:nvSpPr>
          <p:cNvPr id="421969" name="Oval 81"/>
          <p:cNvSpPr>
            <a:spLocks noChangeArrowheads="1"/>
          </p:cNvSpPr>
          <p:nvPr/>
        </p:nvSpPr>
        <p:spPr bwMode="auto">
          <a:xfrm>
            <a:off x="4826000" y="4502150"/>
            <a:ext cx="1346200" cy="1352550"/>
          </a:xfrm>
          <a:prstGeom prst="ellipse">
            <a:avLst/>
          </a:prstGeom>
          <a:pattFill prst="ltUpDiag">
            <a:fgClr>
              <a:schemeClr val="bg2">
                <a:alpha val="60001"/>
              </a:schemeClr>
            </a:fgClr>
            <a:bgClr>
              <a:schemeClr val="bg1">
                <a:alpha val="60001"/>
              </a:schemeClr>
            </a:bgClr>
          </a:patt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1970" name="Text Box 82"/>
          <p:cNvSpPr txBox="1">
            <a:spLocks noChangeArrowheads="1"/>
          </p:cNvSpPr>
          <p:nvPr/>
        </p:nvSpPr>
        <p:spPr bwMode="auto">
          <a:xfrm>
            <a:off x="4495800" y="5905500"/>
            <a:ext cx="1143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600">
                <a:solidFill>
                  <a:srgbClr val="B06900"/>
                </a:solidFill>
                <a:latin typeface="Verdana" pitchFamily="34" charset="0"/>
              </a:rPr>
              <a:t>OUTPUT</a:t>
            </a:r>
          </a:p>
        </p:txBody>
      </p:sp>
      <p:sp>
        <p:nvSpPr>
          <p:cNvPr id="421971" name="Line 83"/>
          <p:cNvSpPr>
            <a:spLocks noChangeShapeType="1"/>
          </p:cNvSpPr>
          <p:nvPr/>
        </p:nvSpPr>
        <p:spPr bwMode="auto">
          <a:xfrm flipV="1">
            <a:off x="5029200" y="5295900"/>
            <a:ext cx="152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972" name="Rectangle 84"/>
          <p:cNvSpPr>
            <a:spLocks noChangeArrowheads="1"/>
          </p:cNvSpPr>
          <p:nvPr/>
        </p:nvSpPr>
        <p:spPr bwMode="auto">
          <a:xfrm>
            <a:off x="5705475" y="5005388"/>
            <a:ext cx="3048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B069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spcBef>
                <a:spcPct val="20000"/>
              </a:spcBef>
            </a:pPr>
            <a:r>
              <a:rPr lang="en-US" sz="1200">
                <a:solidFill>
                  <a:srgbClr val="B06900"/>
                </a:solidFill>
                <a:latin typeface="Verdana" pitchFamily="34" charset="0"/>
                <a:cs typeface="Times New Roman" pitchFamily="18" charset="0"/>
              </a:rPr>
              <a:t>ALL ROWS FROM TABLE Y AND TABLE Y AND COMMON ROWS ONLY ONCE</a:t>
            </a:r>
          </a:p>
        </p:txBody>
      </p:sp>
      <p:sp>
        <p:nvSpPr>
          <p:cNvPr id="421973" name="Oval 85"/>
          <p:cNvSpPr>
            <a:spLocks noChangeArrowheads="1"/>
          </p:cNvSpPr>
          <p:nvPr/>
        </p:nvSpPr>
        <p:spPr bwMode="auto">
          <a:xfrm>
            <a:off x="3848100" y="4552950"/>
            <a:ext cx="1346200" cy="1352550"/>
          </a:xfrm>
          <a:prstGeom prst="ellipse">
            <a:avLst/>
          </a:prstGeom>
          <a:pattFill prst="ltUpDiag">
            <a:fgClr>
              <a:schemeClr val="bg2">
                <a:alpha val="60001"/>
              </a:schemeClr>
            </a:fgClr>
            <a:bgClr>
              <a:schemeClr val="bg1">
                <a:alpha val="60001"/>
              </a:schemeClr>
            </a:bgClr>
          </a:patt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QMDS2005_Session04">
  <a:themeElements>
    <a:clrScheme name="IEC_Slides_Templat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IEC_Slides_Templat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IEC_Slides_Templat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IEC_Slides_Templat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IEC_Slides_Templat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IEC_Slides_Templat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IEC_Slides_Templat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IEC_Slides_Templat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IEC_Slides_Templat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QMDS2005_Session04</Template>
  <TotalTime>0</TotalTime>
  <Words>2881</Words>
  <Application>Microsoft Office PowerPoint</Application>
  <PresentationFormat>On-screen Show (4:3)</PresentationFormat>
  <Paragraphs>372</Paragraphs>
  <Slides>32</Slides>
  <Notes>32</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9" baseType="lpstr">
      <vt:lpstr>Times New Roman</vt:lpstr>
      <vt:lpstr>Arial</vt:lpstr>
      <vt:lpstr>Tahoma</vt:lpstr>
      <vt:lpstr>Verdana</vt:lpstr>
      <vt:lpstr>Courier New</vt:lpstr>
      <vt:lpstr>QMDS2005_Session04</vt:lpstr>
      <vt:lpstr>Bitmap Image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Administrator</cp:lastModifiedBy>
  <cp:revision>1</cp:revision>
  <dcterms:created xsi:type="dcterms:W3CDTF">2012-12-02T21:38:30Z</dcterms:created>
  <dcterms:modified xsi:type="dcterms:W3CDTF">2012-12-02T21:38:56Z</dcterms:modified>
</cp:coreProperties>
</file>