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315" r:id="rId2"/>
    <p:sldId id="372" r:id="rId3"/>
    <p:sldId id="373" r:id="rId4"/>
    <p:sldId id="374" r:id="rId5"/>
    <p:sldId id="375" r:id="rId6"/>
    <p:sldId id="377" r:id="rId7"/>
    <p:sldId id="378" r:id="rId8"/>
    <p:sldId id="379" r:id="rId9"/>
    <p:sldId id="381" r:id="rId10"/>
    <p:sldId id="382" r:id="rId11"/>
    <p:sldId id="383" r:id="rId12"/>
    <p:sldId id="384" r:id="rId13"/>
    <p:sldId id="389" r:id="rId14"/>
    <p:sldId id="387" r:id="rId15"/>
    <p:sldId id="390" r:id="rId16"/>
    <p:sldId id="396" r:id="rId17"/>
    <p:sldId id="398" r:id="rId18"/>
    <p:sldId id="391" r:id="rId19"/>
    <p:sldId id="400" r:id="rId20"/>
    <p:sldId id="392" r:id="rId21"/>
    <p:sldId id="393" r:id="rId22"/>
    <p:sldId id="394" r:id="rId23"/>
  </p:sldIdLst>
  <p:sldSz cx="9144000" cy="6858000" type="screen4x3"/>
  <p:notesSz cx="6662738" cy="9832975"/>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cumen Infotech"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CCECFF"/>
    <a:srgbClr val="FFBE9D"/>
    <a:srgbClr val="FFCC66"/>
    <a:srgbClr val="CEDEE0"/>
    <a:srgbClr val="FF3300"/>
    <a:srgbClr val="FFFF99"/>
    <a:srgbClr val="C8D7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287" autoAdjust="0"/>
    <p:restoredTop sz="87055" autoAdjust="0"/>
  </p:normalViewPr>
  <p:slideViewPr>
    <p:cSldViewPr>
      <p:cViewPr>
        <p:scale>
          <a:sx n="70" d="100"/>
          <a:sy n="70" d="100"/>
        </p:scale>
        <p:origin x="-102" y="-72"/>
      </p:cViewPr>
      <p:guideLst>
        <p:guide orient="horz" pos="1056"/>
        <p:guide pos="96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1182"/>
    </p:cViewPr>
  </p:sorterViewPr>
  <p:notesViewPr>
    <p:cSldViewPr>
      <p:cViewPr>
        <p:scale>
          <a:sx n="100" d="100"/>
          <a:sy n="100" d="100"/>
        </p:scale>
        <p:origin x="-840" y="2232"/>
      </p:cViewPr>
      <p:guideLst>
        <p:guide orient="horz" pos="3097"/>
        <p:guide pos="209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1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4850" name="Rectangle 2"/>
          <p:cNvSpPr>
            <a:spLocks noGrp="1" noChangeArrowheads="1"/>
          </p:cNvSpPr>
          <p:nvPr>
            <p:ph type="hdr" sz="quarter"/>
          </p:nvPr>
        </p:nvSpPr>
        <p:spPr bwMode="auto">
          <a:xfrm>
            <a:off x="0" y="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34851" name="Rectangle 3"/>
          <p:cNvSpPr>
            <a:spLocks noGrp="1" noChangeArrowheads="1"/>
          </p:cNvSpPr>
          <p:nvPr>
            <p:ph type="dt" sz="quarter" idx="1"/>
          </p:nvPr>
        </p:nvSpPr>
        <p:spPr bwMode="auto">
          <a:xfrm>
            <a:off x="3773488" y="0"/>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34852" name="Rectangle 4"/>
          <p:cNvSpPr>
            <a:spLocks noGrp="1" noChangeArrowheads="1"/>
          </p:cNvSpPr>
          <p:nvPr>
            <p:ph type="ftr" sz="quarter" idx="2"/>
          </p:nvPr>
        </p:nvSpPr>
        <p:spPr bwMode="auto">
          <a:xfrm>
            <a:off x="0" y="9339263"/>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34853" name="Rectangle 5"/>
          <p:cNvSpPr>
            <a:spLocks noGrp="1" noChangeArrowheads="1"/>
          </p:cNvSpPr>
          <p:nvPr>
            <p:ph type="sldNum" sz="quarter" idx="3"/>
          </p:nvPr>
        </p:nvSpPr>
        <p:spPr bwMode="auto">
          <a:xfrm>
            <a:off x="3773488" y="9339263"/>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2538FC8-5685-4EB4-940C-BAF2F4C28712}" type="slidenum">
              <a:rPr lang="en-US"/>
              <a:pPr/>
              <a:t>‹#›</a:t>
            </a:fld>
            <a:endParaRPr lang="en-US"/>
          </a:p>
        </p:txBody>
      </p:sp>
    </p:spTree>
    <p:extLst>
      <p:ext uri="{BB962C8B-B14F-4D97-AF65-F5344CB8AC3E}">
        <p14:creationId xmlns:p14="http://schemas.microsoft.com/office/powerpoint/2010/main" val="5487190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6563" name="Rectangle 3"/>
          <p:cNvSpPr>
            <a:spLocks noGrp="1" noChangeArrowheads="1"/>
          </p:cNvSpPr>
          <p:nvPr>
            <p:ph type="dt" idx="1"/>
          </p:nvPr>
        </p:nvSpPr>
        <p:spPr bwMode="auto">
          <a:xfrm>
            <a:off x="3775075" y="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66564" name="Rectangle 4"/>
          <p:cNvSpPr>
            <a:spLocks noChangeArrowheads="1" noTextEdit="1"/>
          </p:cNvSpPr>
          <p:nvPr>
            <p:ph type="sldImg" idx="2"/>
          </p:nvPr>
        </p:nvSpPr>
        <p:spPr bwMode="auto">
          <a:xfrm>
            <a:off x="874713" y="738188"/>
            <a:ext cx="4914900" cy="36861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6565" name="Rectangle 5"/>
          <p:cNvSpPr>
            <a:spLocks noGrp="1" noChangeArrowheads="1"/>
          </p:cNvSpPr>
          <p:nvPr>
            <p:ph type="body" sz="quarter" idx="3"/>
          </p:nvPr>
        </p:nvSpPr>
        <p:spPr bwMode="auto">
          <a:xfrm>
            <a:off x="889000" y="4670425"/>
            <a:ext cx="4884738" cy="442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6566" name="Rectangle 6"/>
          <p:cNvSpPr>
            <a:spLocks noGrp="1" noChangeArrowheads="1"/>
          </p:cNvSpPr>
          <p:nvPr>
            <p:ph type="ftr" sz="quarter" idx="4"/>
          </p:nvPr>
        </p:nvSpPr>
        <p:spPr bwMode="auto">
          <a:xfrm>
            <a:off x="0" y="934085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6567" name="Rectangle 7"/>
          <p:cNvSpPr>
            <a:spLocks noGrp="1" noChangeArrowheads="1"/>
          </p:cNvSpPr>
          <p:nvPr>
            <p:ph type="sldNum" sz="quarter" idx="5"/>
          </p:nvPr>
        </p:nvSpPr>
        <p:spPr bwMode="auto">
          <a:xfrm>
            <a:off x="3775075" y="934085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738F66DC-F224-4B39-9D15-AD2E79FD3A1F}" type="slidenum">
              <a:rPr lang="en-US"/>
              <a:pPr/>
              <a:t>‹#›</a:t>
            </a:fld>
            <a:endParaRPr lang="en-US"/>
          </a:p>
        </p:txBody>
      </p:sp>
    </p:spTree>
    <p:extLst>
      <p:ext uri="{BB962C8B-B14F-4D97-AF65-F5344CB8AC3E}">
        <p14:creationId xmlns:p14="http://schemas.microsoft.com/office/powerpoint/2010/main" val="111503680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352B98-A544-49AE-BA50-0D8D6EDF41FE}" type="slidenum">
              <a:rPr lang="en-US"/>
              <a:pPr/>
              <a:t>1</a:t>
            </a:fld>
            <a:endParaRPr lang="en-US"/>
          </a:p>
        </p:txBody>
      </p:sp>
      <p:sp>
        <p:nvSpPr>
          <p:cNvPr id="123906" name="Rectangle 2"/>
          <p:cNvSpPr>
            <a:spLocks noChangeArrowheads="1" noTextEdit="1"/>
          </p:cNvSpPr>
          <p:nvPr>
            <p:ph type="sldImg"/>
          </p:nvPr>
        </p:nvSpPr>
        <p:spPr bwMode="auto">
          <a:xfrm>
            <a:off x="874713" y="738188"/>
            <a:ext cx="4914900" cy="3686175"/>
          </a:xfrm>
          <a:prstGeom prst="rect">
            <a:avLst/>
          </a:prstGeom>
          <a:solidFill>
            <a:srgbClr val="FFFFFF"/>
          </a:solidFill>
          <a:ln>
            <a:solidFill>
              <a:srgbClr val="000000"/>
            </a:solidFill>
            <a:miter lim="800000"/>
            <a:headEnd/>
            <a:tailEnd/>
          </a:ln>
        </p:spPr>
      </p:sp>
      <p:sp>
        <p:nvSpPr>
          <p:cNvPr id="123907" name="Rectangle 3"/>
          <p:cNvSpPr>
            <a:spLocks noChangeArrowheads="1"/>
          </p:cNvSpPr>
          <p:nvPr>
            <p:ph type="body" idx="1"/>
          </p:nvPr>
        </p:nvSpPr>
        <p:spPr bwMode="auto">
          <a:xfrm>
            <a:off x="889000" y="4670425"/>
            <a:ext cx="4884738" cy="4424363"/>
          </a:xfrm>
          <a:prstGeom prst="rect">
            <a:avLst/>
          </a:prstGeom>
          <a:solidFill>
            <a:srgbClr val="FFFFFF"/>
          </a:solidFill>
          <a:ln>
            <a:solidFill>
              <a:srgbClr val="000000"/>
            </a:solidFill>
            <a:miter lim="800000"/>
            <a:headEnd/>
            <a:tailEnd/>
          </a:ln>
        </p:spPr>
        <p:txBody>
          <a:bodyPr/>
          <a:lstStyle/>
          <a:p>
            <a:r>
              <a:rPr lang="en-US"/>
              <a:t>Begin by sharing the objectives of the session with the students. In this session, you will explain to the students to use various system-defined functions provided by SQL Server 2005. In addition, you will teach them how to summarize and group data. </a:t>
            </a:r>
          </a:p>
          <a:p>
            <a:r>
              <a:rPr lang="en-US"/>
              <a:t>You may begin the session by stating the need for various system-defined functions. Further you can state that SQL Server 2005 provides the database developer with various system-defined functions. These functions can be used to format the data returned by a query.</a:t>
            </a:r>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AF3760-787E-4EE7-BC19-D7117D24BCC4}" type="slidenum">
              <a:rPr lang="en-US"/>
              <a:pPr/>
              <a:t>10</a:t>
            </a:fld>
            <a:endParaRPr lang="en-US"/>
          </a:p>
        </p:txBody>
      </p:sp>
      <p:sp>
        <p:nvSpPr>
          <p:cNvPr id="283650" name="Rectangle 2"/>
          <p:cNvSpPr>
            <a:spLocks noChangeArrowheads="1" noTextEdit="1"/>
          </p:cNvSpPr>
          <p:nvPr>
            <p:ph type="sldImg"/>
          </p:nvPr>
        </p:nvSpPr>
        <p:spPr>
          <a:ln/>
        </p:spPr>
      </p:sp>
      <p:sp>
        <p:nvSpPr>
          <p:cNvPr id="283651" name="Rectangle 3"/>
          <p:cNvSpPr>
            <a:spLocks noGrp="1" noChangeArrowheads="1"/>
          </p:cNvSpPr>
          <p:nvPr>
            <p:ph type="body" idx="1"/>
          </p:nvPr>
        </p:nvSpPr>
        <p:spPr/>
        <p:txBody>
          <a:bodyPr/>
          <a:lstStyle/>
          <a:p>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15B876-E78D-41C7-B78F-B50353068187}" type="slidenum">
              <a:rPr lang="en-US"/>
              <a:pPr/>
              <a:t>11</a:t>
            </a:fld>
            <a:endParaRPr lang="en-US"/>
          </a:p>
        </p:txBody>
      </p:sp>
      <p:sp>
        <p:nvSpPr>
          <p:cNvPr id="285698" name="Rectangle 2"/>
          <p:cNvSpPr>
            <a:spLocks noChangeArrowheads="1" noTextEdit="1"/>
          </p:cNvSpPr>
          <p:nvPr>
            <p:ph type="sldImg"/>
          </p:nvPr>
        </p:nvSpPr>
        <p:spPr>
          <a:ln/>
        </p:spPr>
      </p:sp>
      <p:sp>
        <p:nvSpPr>
          <p:cNvPr id="285699" name="Rectangle 3"/>
          <p:cNvSpPr>
            <a:spLocks noGrp="1" noChangeArrowheads="1"/>
          </p:cNvSpPr>
          <p:nvPr>
            <p:ph type="body" idx="1"/>
          </p:nvPr>
        </p:nvSpPr>
        <p:spPr/>
        <p:txBody>
          <a:bodyPr/>
          <a:lstStyle/>
          <a:p>
            <a:r>
              <a:rPr lang="en-US" sz="1000" b="1"/>
              <a:t>Aggregate Functions</a:t>
            </a:r>
            <a:endParaRPr lang="en-US" sz="1000"/>
          </a:p>
          <a:p>
            <a:r>
              <a:rPr lang="en-US" sz="1000"/>
              <a:t>Tell the students that aggregate functions are used to count or to find out the average of a particular column. In addition also tell the students that these should only be used on numeric columns. Besides, when an aggregate function is used on a column, NULL values are not considered.</a:t>
            </a:r>
          </a:p>
          <a:p>
            <a:r>
              <a:rPr lang="en-US" sz="1000" b="1"/>
              <a:t>Additional Inputs</a:t>
            </a:r>
          </a:p>
          <a:p>
            <a:r>
              <a:rPr lang="en-US" sz="1000"/>
              <a:t>MAX and MIN functions cannot be used on the bit data type columns.</a:t>
            </a:r>
          </a:p>
          <a:p>
            <a:r>
              <a:rPr lang="en-US" sz="1000" b="1"/>
              <a:t>Example: (AVG)</a:t>
            </a:r>
            <a:endParaRPr lang="en-US" sz="1000"/>
          </a:p>
          <a:p>
            <a:r>
              <a:rPr lang="en-US" sz="1000"/>
              <a:t>SELECT 'Average Rate' = AVG (Rate)  FROM HumanResources.EmployeePayHistory</a:t>
            </a:r>
            <a:endParaRPr lang="en-US" sz="1000" b="1"/>
          </a:p>
          <a:p>
            <a:r>
              <a:rPr lang="en-US" sz="1000" b="1"/>
              <a:t>Example: (COUNT)</a:t>
            </a:r>
            <a:endParaRPr lang="en-US" sz="1000"/>
          </a:p>
          <a:p>
            <a:r>
              <a:rPr lang="en-US" sz="1000"/>
              <a:t>SELECT 'Unique Rate' = COUNT (DISTINCT Rate) FROM HumanResources.EmployeePayHistory</a:t>
            </a:r>
            <a:endParaRPr lang="en-US" sz="1000" b="1"/>
          </a:p>
          <a:p>
            <a:r>
              <a:rPr lang="en-US" sz="1000" b="1"/>
              <a:t>Example: (MIN)</a:t>
            </a:r>
            <a:endParaRPr lang="en-US" sz="1000"/>
          </a:p>
          <a:p>
            <a:r>
              <a:rPr lang="en-US" sz="1000"/>
              <a:t>SELECT 'Minimum Rate' = MIN (Rate) FROM HumanResources.EmployeePayHistory</a:t>
            </a:r>
            <a:endParaRPr lang="en-US" sz="1000" b="1"/>
          </a:p>
          <a:p>
            <a:r>
              <a:rPr lang="en-US" sz="1000" b="1"/>
              <a:t>Example: (MAX) </a:t>
            </a:r>
            <a:endParaRPr lang="en-US" sz="1000"/>
          </a:p>
          <a:p>
            <a:r>
              <a:rPr lang="en-US" sz="1000"/>
              <a:t>SELECT 'Maximum Rate' = MAX (Rate)</a:t>
            </a:r>
          </a:p>
          <a:p>
            <a:r>
              <a:rPr lang="en-US" sz="1000"/>
              <a:t>FROM HumanResources.EmployeePayHistory</a:t>
            </a:r>
          </a:p>
          <a:p>
            <a:r>
              <a:rPr lang="en-US" sz="1000" b="1"/>
              <a:t>Example: (SUM)</a:t>
            </a:r>
            <a:endParaRPr lang="en-US" sz="1000"/>
          </a:p>
          <a:p>
            <a:r>
              <a:rPr lang="en-US" sz="1000"/>
              <a:t>SELECT 'Sum' = SUM (DISTINCT Rate) FROM HumanResources.EmployeePayHistory</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C48ADC-F9D3-46EB-BB7B-F81B90293085}" type="slidenum">
              <a:rPr lang="en-US"/>
              <a:pPr/>
              <a:t>12</a:t>
            </a:fld>
            <a:endParaRPr lang="en-US"/>
          </a:p>
        </p:txBody>
      </p:sp>
      <p:sp>
        <p:nvSpPr>
          <p:cNvPr id="287746" name="Rectangle 2"/>
          <p:cNvSpPr>
            <a:spLocks noChangeArrowheads="1" noTextEdit="1"/>
          </p:cNvSpPr>
          <p:nvPr>
            <p:ph type="sldImg"/>
          </p:nvPr>
        </p:nvSpPr>
        <p:spPr>
          <a:ln/>
        </p:spPr>
      </p:sp>
      <p:sp>
        <p:nvSpPr>
          <p:cNvPr id="287747" name="Rectangle 3"/>
          <p:cNvSpPr>
            <a:spLocks noGrp="1" noChangeArrowheads="1"/>
          </p:cNvSpPr>
          <p:nvPr>
            <p:ph type="body" idx="1"/>
          </p:nvPr>
        </p:nvSpPr>
        <p:spPr/>
        <p:txBody>
          <a:bodyPr/>
          <a:lstStyle/>
          <a:p>
            <a:endParaRPr lang="en-I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DAA14C-5920-48BD-93F3-CD39C28F94CC}" type="slidenum">
              <a:rPr lang="en-US"/>
              <a:pPr/>
              <a:t>13</a:t>
            </a:fld>
            <a:endParaRPr lang="en-US"/>
          </a:p>
        </p:txBody>
      </p:sp>
      <p:sp>
        <p:nvSpPr>
          <p:cNvPr id="302082" name="Rectangle 2"/>
          <p:cNvSpPr>
            <a:spLocks noChangeArrowheads="1" noTextEdit="1"/>
          </p:cNvSpPr>
          <p:nvPr>
            <p:ph type="sldImg"/>
          </p:nvPr>
        </p:nvSpPr>
        <p:spPr>
          <a:ln/>
        </p:spPr>
      </p:sp>
      <p:sp>
        <p:nvSpPr>
          <p:cNvPr id="302083" name="Rectangle 3"/>
          <p:cNvSpPr>
            <a:spLocks noGrp="1" noChangeArrowheads="1"/>
          </p:cNvSpPr>
          <p:nvPr>
            <p:ph type="body" idx="1"/>
          </p:nvPr>
        </p:nvSpPr>
        <p:spPr/>
        <p:txBody>
          <a:bodyPr/>
          <a:lstStyle/>
          <a:p>
            <a:endParaRPr lang="en-I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356E98-FCE0-480B-9EE4-A1000114C951}" type="slidenum">
              <a:rPr lang="en-US"/>
              <a:pPr/>
              <a:t>14</a:t>
            </a:fld>
            <a:endParaRPr lang="en-US"/>
          </a:p>
        </p:txBody>
      </p:sp>
      <p:sp>
        <p:nvSpPr>
          <p:cNvPr id="293890" name="Rectangle 2"/>
          <p:cNvSpPr>
            <a:spLocks noChangeArrowheads="1" noTextEdit="1"/>
          </p:cNvSpPr>
          <p:nvPr>
            <p:ph type="sldImg"/>
          </p:nvPr>
        </p:nvSpPr>
        <p:spPr>
          <a:ln/>
        </p:spPr>
      </p:sp>
      <p:sp>
        <p:nvSpPr>
          <p:cNvPr id="293891" name="Rectangle 3"/>
          <p:cNvSpPr>
            <a:spLocks noGrp="1" noChangeArrowheads="1"/>
          </p:cNvSpPr>
          <p:nvPr>
            <p:ph type="body" idx="1"/>
          </p:nvPr>
        </p:nvSpPr>
        <p:spPr/>
        <p:txBody>
          <a:bodyPr/>
          <a:lstStyle/>
          <a:p>
            <a:r>
              <a:rPr lang="en-US" b="1"/>
              <a:t>GROUP BY Clause</a:t>
            </a:r>
            <a:endParaRPr lang="en-US"/>
          </a:p>
          <a:p>
            <a:r>
              <a:rPr lang="en-US"/>
              <a:t>Tell the students that the GROUP BY clause is used to group the output of the SELECT statement in several groups. If ALL is used, then it ignores the restriction provided by the WHERE clause. Just like the WHERE clause, you can use the HAVING clause with the GROUP BY clause.</a:t>
            </a:r>
            <a:endParaRPr lang="en-US" b="1"/>
          </a:p>
          <a:p>
            <a:r>
              <a:rPr lang="en-US" b="1"/>
              <a:t>Example: (GROUP BY)</a:t>
            </a:r>
            <a:endParaRPr lang="en-US"/>
          </a:p>
          <a:p>
            <a:r>
              <a:rPr lang="en-US"/>
              <a:t>SELECT Title, Minimum = MIN(VacationHours), Maximum = MAX(VacationHours) FROM HumanResources.Employee</a:t>
            </a:r>
          </a:p>
          <a:p>
            <a:r>
              <a:rPr lang="en-US"/>
              <a:t>WHERE VacationHours &gt; 20 GROUP BY Title</a:t>
            </a:r>
          </a:p>
          <a:p>
            <a:r>
              <a:rPr lang="en-US" b="1"/>
              <a:t>Example: (HAVING)</a:t>
            </a:r>
          </a:p>
          <a:p>
            <a:r>
              <a:rPr lang="en-US"/>
              <a:t>SELECT Title, 'Average Vacation Hours' = AVG(VacationHours) FROM HumanResources.Employee WHERE VacationHours &gt; 30 GROUP BY Title HAVING AVG(VacationHours) &gt;55</a:t>
            </a:r>
          </a:p>
          <a:p>
            <a:r>
              <a:rPr lang="en-US" b="1"/>
              <a:t>Additional Inputs</a:t>
            </a:r>
          </a:p>
          <a:p>
            <a:r>
              <a:rPr lang="en-US"/>
              <a:t>All columns mentioned in the GROUP BY clause have to be included in the SELECT list. If a WHERE clause is present, then the GROUP BY clause groups only those rows which are satisfied by the conditions used in the WHERE clause.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FE54D4-6BE7-4643-B69A-2722BAF10053}" type="slidenum">
              <a:rPr lang="en-US"/>
              <a:pPr/>
              <a:t>15</a:t>
            </a:fld>
            <a:endParaRPr lang="en-US"/>
          </a:p>
        </p:txBody>
      </p:sp>
      <p:sp>
        <p:nvSpPr>
          <p:cNvPr id="304130" name="Rectangle 2"/>
          <p:cNvSpPr>
            <a:spLocks noChangeArrowheads="1" noTextEdit="1"/>
          </p:cNvSpPr>
          <p:nvPr>
            <p:ph type="sldImg"/>
          </p:nvPr>
        </p:nvSpPr>
        <p:spPr>
          <a:ln/>
        </p:spPr>
      </p:sp>
      <p:sp>
        <p:nvSpPr>
          <p:cNvPr id="304131" name="Rectangle 3"/>
          <p:cNvSpPr>
            <a:spLocks noGrp="1" noChangeArrowheads="1"/>
          </p:cNvSpPr>
          <p:nvPr>
            <p:ph type="body" idx="1"/>
          </p:nvPr>
        </p:nvSpPr>
        <p:spPr/>
        <p:txBody>
          <a:bodyPr/>
          <a:lstStyle/>
          <a:p>
            <a:r>
              <a:rPr lang="en-US" b="1"/>
              <a:t>COMPUTE BY clause </a:t>
            </a:r>
            <a:endParaRPr lang="en-US"/>
          </a:p>
          <a:p>
            <a:r>
              <a:rPr lang="en-US"/>
              <a:t>Stress that the COMPUTE BY clause is used to generate totals and subtotals in a control break report.</a:t>
            </a:r>
          </a:p>
          <a:p>
            <a:endParaRPr lang="en-US"/>
          </a:p>
          <a:p>
            <a:r>
              <a:rPr lang="en-US" b="1"/>
              <a:t>Additional Inputs</a:t>
            </a:r>
          </a:p>
          <a:p>
            <a:r>
              <a:rPr lang="en-US"/>
              <a:t>The columns that are mentioned in the COMPUTE clause need to be part of the SELECT list.</a:t>
            </a:r>
          </a:p>
          <a:p>
            <a:r>
              <a:rPr lang="en-US"/>
              <a:t>Use an ORDER BY clause with the COMPUTE BY clause so that rows are grouped together.</a:t>
            </a:r>
          </a:p>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64A99E-33AE-41D9-9E34-D2086B6291DB}" type="slidenum">
              <a:rPr lang="en-US"/>
              <a:pPr/>
              <a:t>16</a:t>
            </a:fld>
            <a:endParaRPr lang="en-US"/>
          </a:p>
        </p:txBody>
      </p:sp>
      <p:sp>
        <p:nvSpPr>
          <p:cNvPr id="320514" name="Rectangle 2"/>
          <p:cNvSpPr>
            <a:spLocks noChangeArrowheads="1" noTextEdit="1"/>
          </p:cNvSpPr>
          <p:nvPr>
            <p:ph type="sldImg"/>
          </p:nvPr>
        </p:nvSpPr>
        <p:spPr>
          <a:ln/>
        </p:spPr>
      </p:sp>
      <p:sp>
        <p:nvSpPr>
          <p:cNvPr id="320515" name="Rectangle 3"/>
          <p:cNvSpPr>
            <a:spLocks noGrp="1" noChangeArrowheads="1"/>
          </p:cNvSpPr>
          <p:nvPr>
            <p:ph type="body" idx="1"/>
          </p:nvPr>
        </p:nvSpPr>
        <p:spPr/>
        <p:txBody>
          <a:bodyPr/>
          <a:lstStyle/>
          <a:p>
            <a:endParaRPr lang="en-US"/>
          </a:p>
          <a:p>
            <a:r>
              <a:rPr lang="en-US" b="1"/>
              <a:t>Example</a:t>
            </a:r>
          </a:p>
          <a:p>
            <a:r>
              <a:rPr lang="en-US"/>
              <a:t>SELECT Title, 'Average VacationHours' = VacationHours, 'Average SickLeaveHours' = SickLeaveHours FROM HumanResources.Employee WHERE Title IN ('Recruiter', 'Stocker') ORDER BY Title, VacationHours, SickLeaveHours COMPUTE AVG(VacationHours), AVG(SickLeaveHours) BY Title</a:t>
            </a:r>
          </a:p>
          <a:p>
            <a:endParaRPr lang="en-US"/>
          </a:p>
          <a:p>
            <a:r>
              <a:rPr lang="en-US" b="1"/>
              <a:t>Example</a:t>
            </a:r>
          </a:p>
          <a:p>
            <a:r>
              <a:rPr lang="en-US"/>
              <a:t>SELECT Title, 'Total VacationHours' = VacationHours, 'Total SickLeaveHours' = SickLeaveHours FROM HumanResources.Employee WHERE Title IN ('Recruiter', 'Stocker')ORDER BY Title, VacationHours, SickLeaveHours</a:t>
            </a:r>
          </a:p>
          <a:p>
            <a:r>
              <a:rPr lang="en-US"/>
              <a:t>COMPUTE SUM(VacationHours), SUM(SickLeaveHours) BY Title COMPUTE SUM(VacationHours), SUM(SickLeaveHours)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844502-BF20-44EB-90C4-A554A77083E7}" type="slidenum">
              <a:rPr lang="en-US"/>
              <a:pPr/>
              <a:t>17</a:t>
            </a:fld>
            <a:endParaRPr lang="en-US"/>
          </a:p>
        </p:txBody>
      </p:sp>
      <p:sp>
        <p:nvSpPr>
          <p:cNvPr id="324610" name="Rectangle 2"/>
          <p:cNvSpPr>
            <a:spLocks noChangeArrowheads="1" noTextEdit="1"/>
          </p:cNvSpPr>
          <p:nvPr>
            <p:ph type="sldImg"/>
          </p:nvPr>
        </p:nvSpPr>
        <p:spPr bwMode="auto">
          <a:xfrm>
            <a:off x="874713" y="738188"/>
            <a:ext cx="4914900" cy="3686175"/>
          </a:xfrm>
          <a:prstGeom prst="rect">
            <a:avLst/>
          </a:prstGeom>
          <a:solidFill>
            <a:srgbClr val="FFFFFF"/>
          </a:solidFill>
          <a:ln>
            <a:solidFill>
              <a:srgbClr val="000000"/>
            </a:solidFill>
            <a:miter lim="800000"/>
            <a:headEnd/>
            <a:tailEnd/>
          </a:ln>
        </p:spPr>
      </p:sp>
      <p:sp>
        <p:nvSpPr>
          <p:cNvPr id="324611" name="Rectangle 3"/>
          <p:cNvSpPr>
            <a:spLocks noChangeArrowheads="1"/>
          </p:cNvSpPr>
          <p:nvPr>
            <p:ph type="body" idx="1"/>
          </p:nvPr>
        </p:nvSpPr>
        <p:spPr bwMode="auto">
          <a:xfrm>
            <a:off x="889000" y="4670425"/>
            <a:ext cx="4884738" cy="4424363"/>
          </a:xfrm>
          <a:prstGeom prst="rect">
            <a:avLst/>
          </a:prstGeom>
          <a:solidFill>
            <a:srgbClr val="FFFFFF"/>
          </a:solidFill>
          <a:ln>
            <a:solidFill>
              <a:srgbClr val="000000"/>
            </a:solidFill>
            <a:miter lim="800000"/>
            <a:headEnd/>
            <a:tailEnd/>
          </a:ln>
        </p:spPr>
        <p:txBody>
          <a:bodyPr/>
          <a:lstStyle/>
          <a:p>
            <a:r>
              <a:rPr lang="en-US" b="1"/>
              <a:t>Example:</a:t>
            </a:r>
          </a:p>
          <a:p>
            <a:r>
              <a:rPr lang="en-US"/>
              <a:t>SELECT DepartmentID, [3] AS 'Manager 1', [109] AS 'Manager 2', </a:t>
            </a:r>
          </a:p>
          <a:p>
            <a:r>
              <a:rPr lang="en-US"/>
              <a:t>[148] AS 'Manager 3'</a:t>
            </a:r>
          </a:p>
          <a:p>
            <a:r>
              <a:rPr lang="en-US"/>
              <a:t>FROM (SELECT a.DepartmentID, b.EmployeeID, b.ManagerID FROM </a:t>
            </a:r>
          </a:p>
          <a:p>
            <a:r>
              <a:rPr lang="en-US"/>
              <a:t>HumanResources.Department AS a JOIN </a:t>
            </a:r>
          </a:p>
          <a:p>
            <a:r>
              <a:rPr lang="en-US"/>
              <a:t>HumanResources.EmployeeDepartmentHistory AS c ON a.DepartmentID = </a:t>
            </a:r>
          </a:p>
          <a:p>
            <a:r>
              <a:rPr lang="en-US"/>
              <a:t>c.DepartmentID JOIN HumanResources.Employee AS b</a:t>
            </a:r>
          </a:p>
          <a:p>
            <a:r>
              <a:rPr lang="en-US"/>
              <a:t>ON c.EmployeeID = b.EmployeeID WHERE c.Enddate IS NULL) p</a:t>
            </a:r>
          </a:p>
          <a:p>
            <a:r>
              <a:rPr lang="en-US"/>
              <a:t>PIVOT</a:t>
            </a:r>
          </a:p>
          <a:p>
            <a:r>
              <a:rPr lang="en-US"/>
              <a:t>(</a:t>
            </a:r>
          </a:p>
          <a:p>
            <a:r>
              <a:rPr lang="en-US"/>
              <a:t>COUNT(EmployeeID)</a:t>
            </a:r>
          </a:p>
          <a:p>
            <a:r>
              <a:rPr lang="en-US"/>
              <a:t>FOR ManagerID IN</a:t>
            </a:r>
          </a:p>
          <a:p>
            <a:r>
              <a:rPr lang="en-US"/>
              <a:t>([3],[109],[148]</a:t>
            </a:r>
            <a:endParaRPr lang="en-IN"/>
          </a:p>
          <a:p>
            <a:r>
              <a:rPr lang="en-IN"/>
              <a:t>) )AS PVT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B78732-9434-4532-87F5-89A282845E80}" type="slidenum">
              <a:rPr lang="en-US"/>
              <a:pPr/>
              <a:t>18</a:t>
            </a:fld>
            <a:endParaRPr lang="en-US"/>
          </a:p>
        </p:txBody>
      </p:sp>
      <p:sp>
        <p:nvSpPr>
          <p:cNvPr id="306178" name="Rectangle 2"/>
          <p:cNvSpPr>
            <a:spLocks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IN"/>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0DFEA9-0638-43B7-B664-B771E622FD6F}" type="slidenum">
              <a:rPr lang="en-US"/>
              <a:pPr/>
              <a:t>19</a:t>
            </a:fld>
            <a:endParaRPr lang="en-US"/>
          </a:p>
        </p:txBody>
      </p:sp>
      <p:sp>
        <p:nvSpPr>
          <p:cNvPr id="328706" name="Rectangle 2"/>
          <p:cNvSpPr>
            <a:spLocks noChangeArrowheads="1" noTextEdit="1"/>
          </p:cNvSpPr>
          <p:nvPr>
            <p:ph type="sldImg"/>
          </p:nvPr>
        </p:nvSpPr>
        <p:spPr bwMode="auto">
          <a:xfrm>
            <a:off x="874713" y="738188"/>
            <a:ext cx="4914900" cy="3686175"/>
          </a:xfrm>
          <a:prstGeom prst="rect">
            <a:avLst/>
          </a:prstGeom>
          <a:solidFill>
            <a:srgbClr val="FFFFFF"/>
          </a:solidFill>
          <a:ln>
            <a:solidFill>
              <a:srgbClr val="000000"/>
            </a:solidFill>
            <a:miter lim="800000"/>
            <a:headEnd/>
            <a:tailEnd/>
          </a:ln>
        </p:spPr>
      </p:sp>
      <p:sp>
        <p:nvSpPr>
          <p:cNvPr id="328707" name="Rectangle 3"/>
          <p:cNvSpPr>
            <a:spLocks noChangeArrowheads="1"/>
          </p:cNvSpPr>
          <p:nvPr>
            <p:ph type="body" idx="1"/>
          </p:nvPr>
        </p:nvSpPr>
        <p:spPr bwMode="auto">
          <a:xfrm>
            <a:off x="889000" y="4670425"/>
            <a:ext cx="4884738" cy="4424363"/>
          </a:xfrm>
          <a:prstGeom prst="rect">
            <a:avLst/>
          </a:prstGeom>
          <a:solidFill>
            <a:srgbClr val="FFFFFF"/>
          </a:solidFill>
          <a:ln>
            <a:solidFill>
              <a:srgbClr val="000000"/>
            </a:solidFill>
            <a:miter lim="800000"/>
            <a:headEnd/>
            <a:tailEnd/>
          </a:ln>
        </p:spPr>
        <p:txBody>
          <a:bodyPr/>
          <a:lstStyle/>
          <a:p>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C1F52D-1C9C-4007-A8CA-9409E68FB37C}" type="slidenum">
              <a:rPr lang="en-US"/>
              <a:pPr/>
              <a:t>2</a:t>
            </a:fld>
            <a:endParaRPr lang="en-US"/>
          </a:p>
        </p:txBody>
      </p:sp>
      <p:sp>
        <p:nvSpPr>
          <p:cNvPr id="263170" name="Rectangle 2"/>
          <p:cNvSpPr>
            <a:spLocks noChangeArrowheads="1" noTextEdit="1"/>
          </p:cNvSpPr>
          <p:nvPr>
            <p:ph type="sldImg"/>
          </p:nvPr>
        </p:nvSpPr>
        <p:spPr>
          <a:ln/>
        </p:spPr>
      </p:sp>
      <p:sp>
        <p:nvSpPr>
          <p:cNvPr id="263171" name="Rectangle 3"/>
          <p:cNvSpPr>
            <a:spLocks noGrp="1" noChangeArrowheads="1"/>
          </p:cNvSpPr>
          <p:nvPr>
            <p:ph type="body" idx="1"/>
          </p:nvPr>
        </p:nvSpPr>
        <p:spPr/>
        <p:txBody>
          <a:bodyPr/>
          <a:lstStyle/>
          <a:p>
            <a:pPr>
              <a:lnSpc>
                <a:spcPct val="90000"/>
              </a:lnSpc>
            </a:pPr>
            <a:r>
              <a:rPr lang="en-US"/>
              <a:t>In this topic, you will explain the usage of various string functions, to the students. You can state that string functions are used to perform various string operations on the data returned by a query.</a:t>
            </a:r>
          </a:p>
          <a:p>
            <a:pPr>
              <a:lnSpc>
                <a:spcPct val="90000"/>
              </a:lnSpc>
            </a:pPr>
            <a:r>
              <a:rPr lang="en-US"/>
              <a:t>Explain to the students that string functions can work only with char and varchar data types. Ask the students to refer to the Student Guide for various string functions.</a:t>
            </a:r>
          </a:p>
          <a:p>
            <a:pPr>
              <a:lnSpc>
                <a:spcPct val="90000"/>
              </a:lnSpc>
            </a:pPr>
            <a:r>
              <a:rPr lang="en-US"/>
              <a:t>You can use the examples given in the Student Guide to clarify the concept to the students. </a:t>
            </a:r>
          </a:p>
          <a:p>
            <a:pPr>
              <a:lnSpc>
                <a:spcPct val="90000"/>
              </a:lnSpc>
            </a:pPr>
            <a:r>
              <a:rPr lang="en-US" b="1"/>
              <a:t>Additional Input</a:t>
            </a:r>
            <a:endParaRPr lang="en-US"/>
          </a:p>
          <a:p>
            <a:pPr>
              <a:lnSpc>
                <a:spcPct val="90000"/>
              </a:lnSpc>
            </a:pPr>
            <a:r>
              <a:rPr lang="en-US"/>
              <a:t>You can use the CONVERT function to convert an expression into another data type. The CONVERT function enables quick conversion of system and object information without writing several queries. The syntax of the CONVERT function is:</a:t>
            </a:r>
          </a:p>
          <a:p>
            <a:pPr>
              <a:lnSpc>
                <a:spcPct val="90000"/>
              </a:lnSpc>
            </a:pPr>
            <a:r>
              <a:rPr lang="en-US"/>
              <a:t>CONVERT (datatype [(length)], expression [, style])</a:t>
            </a:r>
          </a:p>
          <a:p>
            <a:pPr>
              <a:lnSpc>
                <a:spcPct val="90000"/>
              </a:lnSpc>
            </a:pPr>
            <a:r>
              <a:rPr lang="en-US"/>
              <a:t>where,</a:t>
            </a:r>
          </a:p>
          <a:p>
            <a:pPr>
              <a:lnSpc>
                <a:spcPct val="90000"/>
              </a:lnSpc>
            </a:pPr>
            <a:r>
              <a:rPr lang="en-US"/>
              <a:t>datatype is the system-defined data type. (User-defined data types cannot be used).</a:t>
            </a:r>
          </a:p>
          <a:p>
            <a:pPr>
              <a:lnSpc>
                <a:spcPct val="90000"/>
              </a:lnSpc>
            </a:pPr>
            <a:r>
              <a:rPr lang="en-US"/>
              <a:t>length is the optional parameter of char, varchar, or binary data types.</a:t>
            </a:r>
          </a:p>
          <a:p>
            <a:pPr>
              <a:lnSpc>
                <a:spcPct val="90000"/>
              </a:lnSpc>
            </a:pPr>
            <a:r>
              <a:rPr lang="en-US"/>
              <a:t>expression is any valid expression to be converted from one data type to another.</a:t>
            </a:r>
          </a:p>
          <a:p>
            <a:pPr>
              <a:lnSpc>
                <a:spcPct val="90000"/>
              </a:lnSpc>
            </a:pPr>
            <a:r>
              <a:rPr lang="en-US"/>
              <a:t>style is the method of representing the date while converting the date data type into the character data type.</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EFC3D8-5AB8-40DB-B8F9-E22AD073DBD7}" type="slidenum">
              <a:rPr lang="en-US"/>
              <a:pPr/>
              <a:t>20</a:t>
            </a:fld>
            <a:endParaRPr lang="en-US"/>
          </a:p>
        </p:txBody>
      </p:sp>
      <p:sp>
        <p:nvSpPr>
          <p:cNvPr id="308226" name="Rectangle 2"/>
          <p:cNvSpPr>
            <a:spLocks noChangeArrowheads="1" noTextEdit="1"/>
          </p:cNvSpPr>
          <p:nvPr>
            <p:ph type="sldImg"/>
          </p:nvPr>
        </p:nvSpPr>
        <p:spPr>
          <a:ln/>
        </p:spPr>
      </p:sp>
      <p:sp>
        <p:nvSpPr>
          <p:cNvPr id="308227" name="Rectangle 3"/>
          <p:cNvSpPr>
            <a:spLocks noGrp="1" noChangeArrowheads="1"/>
          </p:cNvSpPr>
          <p:nvPr>
            <p:ph type="body" idx="1"/>
          </p:nvPr>
        </p:nvSpPr>
        <p:spPr/>
        <p:txBody>
          <a:bodyPr/>
          <a:lstStyle/>
          <a:p>
            <a:endParaRPr lang="en-IN"/>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8C619C-BB10-4599-AA2E-6EF04BFA56FD}" type="slidenum">
              <a:rPr lang="en-US"/>
              <a:pPr/>
              <a:t>21</a:t>
            </a:fld>
            <a:endParaRPr lang="en-US"/>
          </a:p>
        </p:txBody>
      </p:sp>
      <p:sp>
        <p:nvSpPr>
          <p:cNvPr id="310274" name="Rectangle 2"/>
          <p:cNvSpPr>
            <a:spLocks noChangeArrowheads="1" noTextEdit="1"/>
          </p:cNvSpPr>
          <p:nvPr>
            <p:ph type="sldImg"/>
          </p:nvPr>
        </p:nvSpPr>
        <p:spPr>
          <a:ln/>
        </p:spPr>
      </p:sp>
      <p:sp>
        <p:nvSpPr>
          <p:cNvPr id="310275" name="Rectangle 3"/>
          <p:cNvSpPr>
            <a:spLocks noGrp="1" noChangeArrowheads="1"/>
          </p:cNvSpPr>
          <p:nvPr>
            <p:ph type="body" idx="1"/>
          </p:nvPr>
        </p:nvSpPr>
        <p:spPr/>
        <p:txBody>
          <a:bodyPr/>
          <a:lstStyle/>
          <a:p>
            <a:endParaRPr lang="en-IN"/>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35D10A-1920-4671-AE54-5D366A8FE4B9}" type="slidenum">
              <a:rPr lang="en-US"/>
              <a:pPr/>
              <a:t>22</a:t>
            </a:fld>
            <a:endParaRPr lang="en-US"/>
          </a:p>
        </p:txBody>
      </p:sp>
      <p:sp>
        <p:nvSpPr>
          <p:cNvPr id="312322" name="Rectangle 2"/>
          <p:cNvSpPr>
            <a:spLocks noChangeArrowheads="1" noTextEdit="1"/>
          </p:cNvSpPr>
          <p:nvPr>
            <p:ph type="sldImg"/>
          </p:nvPr>
        </p:nvSpPr>
        <p:spPr bwMode="auto">
          <a:xfrm>
            <a:off x="874713" y="738188"/>
            <a:ext cx="4914900" cy="3686175"/>
          </a:xfrm>
          <a:prstGeom prst="rect">
            <a:avLst/>
          </a:prstGeom>
          <a:solidFill>
            <a:srgbClr val="FFFFFF"/>
          </a:solidFill>
          <a:ln>
            <a:solidFill>
              <a:srgbClr val="000000"/>
            </a:solidFill>
            <a:miter lim="800000"/>
            <a:headEnd/>
            <a:tailEnd/>
          </a:ln>
        </p:spPr>
      </p:sp>
      <p:sp>
        <p:nvSpPr>
          <p:cNvPr id="312323" name="Rectangle 3"/>
          <p:cNvSpPr>
            <a:spLocks noChangeArrowheads="1"/>
          </p:cNvSpPr>
          <p:nvPr>
            <p:ph type="body" idx="1"/>
          </p:nvPr>
        </p:nvSpPr>
        <p:spPr bwMode="auto">
          <a:xfrm>
            <a:off x="889000" y="4670425"/>
            <a:ext cx="4884738" cy="4424363"/>
          </a:xfrm>
          <a:prstGeom prst="rect">
            <a:avLst/>
          </a:prstGeom>
          <a:solidFill>
            <a:srgbClr val="FFFFFF"/>
          </a:solidFill>
          <a:ln>
            <a:solidFill>
              <a:srgbClr val="000000"/>
            </a:solidFill>
            <a:miter lim="800000"/>
            <a:headEnd/>
            <a:tailEnd/>
          </a:ln>
        </p:spPr>
        <p:txBody>
          <a:bodyPr/>
          <a:lstStyle/>
          <a:p>
            <a:r>
              <a:rPr lang="en-US"/>
              <a:t>You can summarize the session by running through the summary given in SG. </a:t>
            </a:r>
          </a:p>
          <a:p>
            <a:r>
              <a:rPr lang="en-US"/>
              <a:t>In addition, you can also ask students summarize what they have learnt in this session.</a:t>
            </a:r>
          </a:p>
          <a:p>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208D36-CAEF-44B0-BF71-9BA14ABE06F5}" type="slidenum">
              <a:rPr lang="en-US"/>
              <a:pPr/>
              <a:t>3</a:t>
            </a:fld>
            <a:endParaRPr lang="en-US"/>
          </a:p>
        </p:txBody>
      </p:sp>
      <p:sp>
        <p:nvSpPr>
          <p:cNvPr id="265218" name="Rectangle 2"/>
          <p:cNvSpPr>
            <a:spLocks noChangeArrowheads="1" noTextEdit="1"/>
          </p:cNvSpPr>
          <p:nvPr>
            <p:ph type="sldImg"/>
          </p:nvPr>
        </p:nvSpPr>
        <p:spPr>
          <a:ln/>
        </p:spPr>
      </p:sp>
      <p:sp>
        <p:nvSpPr>
          <p:cNvPr id="265219" name="Rectangle 3"/>
          <p:cNvSpPr>
            <a:spLocks noGrp="1" noChangeArrowheads="1"/>
          </p:cNvSpPr>
          <p:nvPr>
            <p:ph type="body" idx="1"/>
          </p:nvPr>
        </p:nvSpPr>
        <p:spPr/>
        <p:txBody>
          <a:bodyPr/>
          <a:lstStyle/>
          <a:p>
            <a:r>
              <a:rPr lang="en-US"/>
              <a:t>In this topic, you need to explain the concept and usage of the date functions. Inform the students that many a time they need to perform a number of manipulations on the data stored in the date format within a table. In addition, explain that datepart is the parameter that describes the part of the date on which the function will be performed, such as month or year. Ask the students to refer to the Student Guide for a list of date functions and date parts.</a:t>
            </a:r>
          </a:p>
          <a:p>
            <a:r>
              <a:rPr lang="en-US"/>
              <a:t>You can use the examples given in the Student Guide to clarify the concept to the students.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3FF3AE-3D34-4F17-A6B9-807BF74222DC}" type="slidenum">
              <a:rPr lang="en-US"/>
              <a:pPr/>
              <a:t>4</a:t>
            </a:fld>
            <a:endParaRPr lang="en-US"/>
          </a:p>
        </p:txBody>
      </p:sp>
      <p:sp>
        <p:nvSpPr>
          <p:cNvPr id="267266" name="Rectangle 2"/>
          <p:cNvSpPr>
            <a:spLocks noChangeArrowheads="1" noTextEdit="1"/>
          </p:cNvSpPr>
          <p:nvPr>
            <p:ph type="sldImg"/>
          </p:nvPr>
        </p:nvSpPr>
        <p:spPr>
          <a:ln/>
        </p:spPr>
      </p:sp>
      <p:sp>
        <p:nvSpPr>
          <p:cNvPr id="267267" name="Rectangle 3"/>
          <p:cNvSpPr>
            <a:spLocks noGrp="1" noChangeArrowheads="1"/>
          </p:cNvSpPr>
          <p:nvPr>
            <p:ph type="body" idx="1"/>
          </p:nvPr>
        </p:nvSpPr>
        <p:spPr/>
        <p:txBody>
          <a:bodyPr/>
          <a:lstStyle/>
          <a:p>
            <a:r>
              <a:rPr lang="en-US"/>
              <a:t>In this topic, you need to explain the concept of the mathematical functions. </a:t>
            </a:r>
          </a:p>
          <a:p>
            <a:r>
              <a:rPr lang="en-US"/>
              <a:t>Ask the students to refer to Student Guide for the list of mathematical functions.</a:t>
            </a:r>
          </a:p>
          <a:p>
            <a:r>
              <a:rPr lang="en-US"/>
              <a:t>You can use the examples given in the Student Guide to clarify the concept to the students.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73D39F-BE7D-4188-A6F4-4D5CF2E7B1DB}" type="slidenum">
              <a:rPr lang="en-US"/>
              <a:pPr/>
              <a:t>5</a:t>
            </a:fld>
            <a:endParaRPr lang="en-US"/>
          </a:p>
        </p:txBody>
      </p:sp>
      <p:sp>
        <p:nvSpPr>
          <p:cNvPr id="269314" name="Rectangle 2"/>
          <p:cNvSpPr>
            <a:spLocks noChangeArrowheads="1" noTextEdit="1"/>
          </p:cNvSpPr>
          <p:nvPr>
            <p:ph type="sldImg"/>
          </p:nvPr>
        </p:nvSpPr>
        <p:spPr>
          <a:ln/>
        </p:spPr>
      </p:sp>
      <p:sp>
        <p:nvSpPr>
          <p:cNvPr id="269315" name="Rectangle 3"/>
          <p:cNvSpPr>
            <a:spLocks noGrp="1" noChangeArrowheads="1"/>
          </p:cNvSpPr>
          <p:nvPr>
            <p:ph type="body" idx="1"/>
          </p:nvPr>
        </p:nvSpPr>
        <p:spPr/>
        <p:txBody>
          <a:bodyPr/>
          <a:lstStyle/>
          <a:p>
            <a:r>
              <a:rPr lang="en-US"/>
              <a:t>Reiterate the concepts taught earlier by asking the given question.</a:t>
            </a:r>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D4347E-021D-40D3-9728-E1C66CFA43BA}" type="slidenum">
              <a:rPr lang="en-US"/>
              <a:pPr/>
              <a:t>6</a:t>
            </a:fld>
            <a:endParaRPr lang="en-US"/>
          </a:p>
        </p:txBody>
      </p:sp>
      <p:sp>
        <p:nvSpPr>
          <p:cNvPr id="273410" name="Rectangle 2"/>
          <p:cNvSpPr>
            <a:spLocks noChangeArrowheads="1" noTextEdit="1"/>
          </p:cNvSpPr>
          <p:nvPr>
            <p:ph type="sldImg"/>
          </p:nvPr>
        </p:nvSpPr>
        <p:spPr>
          <a:ln/>
        </p:spPr>
      </p:sp>
      <p:sp>
        <p:nvSpPr>
          <p:cNvPr id="273411" name="Rectangle 3"/>
          <p:cNvSpPr>
            <a:spLocks noGrp="1" noChangeArrowheads="1"/>
          </p:cNvSpPr>
          <p:nvPr>
            <p:ph type="body" idx="1"/>
          </p:nvPr>
        </p:nvSpPr>
        <p:spPr/>
        <p:txBody>
          <a:bodyPr/>
          <a:lstStyle/>
          <a:p>
            <a:r>
              <a:rPr lang="en-US"/>
              <a:t>Reiterate the concepts taught earlier by asking the given question.</a:t>
            </a:r>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BA67BC-889B-4D86-81B1-D4581CD84AB1}" type="slidenum">
              <a:rPr lang="en-US"/>
              <a:pPr/>
              <a:t>7</a:t>
            </a:fld>
            <a:endParaRPr lang="en-US"/>
          </a:p>
        </p:txBody>
      </p:sp>
      <p:sp>
        <p:nvSpPr>
          <p:cNvPr id="275458" name="Rectangle 2"/>
          <p:cNvSpPr>
            <a:spLocks noChangeArrowheads="1" noTextEdit="1"/>
          </p:cNvSpPr>
          <p:nvPr>
            <p:ph type="sldImg"/>
          </p:nvPr>
        </p:nvSpPr>
        <p:spPr>
          <a:ln/>
        </p:spPr>
      </p:sp>
      <p:sp>
        <p:nvSpPr>
          <p:cNvPr id="275459" name="Rectangle 3"/>
          <p:cNvSpPr>
            <a:spLocks noGrp="1" noChangeArrowheads="1"/>
          </p:cNvSpPr>
          <p:nvPr>
            <p:ph type="body" idx="1"/>
          </p:nvPr>
        </p:nvSpPr>
        <p:spPr/>
        <p:txBody>
          <a:bodyPr/>
          <a:lstStyle/>
          <a:p>
            <a:r>
              <a:rPr lang="en-US"/>
              <a:t>In this topic, you need to explain the concept of the ranking functions. Ensure that the concepts are clear to the students before presenting the demo.</a:t>
            </a:r>
          </a:p>
          <a:p>
            <a:r>
              <a:rPr lang="en-US"/>
              <a:t>You can use the examples given in the Student Guide to clarify the concept to the students. </a:t>
            </a:r>
          </a:p>
          <a:p>
            <a:r>
              <a:rPr lang="en-US" b="1"/>
              <a:t>Additional Input:</a:t>
            </a:r>
          </a:p>
          <a:p>
            <a:endParaRPr lang="en-US"/>
          </a:p>
          <a:p>
            <a:endParaRPr lang="en-US"/>
          </a:p>
          <a:p>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A7392B-BB4A-44C9-9D92-E55308D78DAF}" type="slidenum">
              <a:rPr lang="en-US"/>
              <a:pPr/>
              <a:t>8</a:t>
            </a:fld>
            <a:endParaRPr lang="en-US"/>
          </a:p>
        </p:txBody>
      </p:sp>
      <p:sp>
        <p:nvSpPr>
          <p:cNvPr id="277506" name="Rectangle 2"/>
          <p:cNvSpPr>
            <a:spLocks noChangeArrowheads="1" noTextEdit="1"/>
          </p:cNvSpPr>
          <p:nvPr>
            <p:ph type="sldImg"/>
          </p:nvPr>
        </p:nvSpPr>
        <p:spPr>
          <a:ln/>
        </p:spPr>
      </p:sp>
      <p:sp>
        <p:nvSpPr>
          <p:cNvPr id="277507" name="Rectangle 3"/>
          <p:cNvSpPr>
            <a:spLocks noGrp="1" noChangeArrowheads="1"/>
          </p:cNvSpPr>
          <p:nvPr>
            <p:ph type="body" idx="1"/>
          </p:nvPr>
        </p:nvSpPr>
        <p:spPr/>
        <p:txBody>
          <a:bodyPr/>
          <a:lstStyle/>
          <a:p>
            <a:pPr>
              <a:lnSpc>
                <a:spcPct val="80000"/>
              </a:lnSpc>
            </a:pPr>
            <a:r>
              <a:rPr lang="en-IN" sz="800" b="1"/>
              <a:t>Example: (displays terminal id)</a:t>
            </a:r>
          </a:p>
          <a:p>
            <a:pPr>
              <a:lnSpc>
                <a:spcPct val="80000"/>
              </a:lnSpc>
            </a:pPr>
            <a:r>
              <a:rPr lang="en-IN" sz="800"/>
              <a:t>SELECT HOST_ID() </a:t>
            </a:r>
          </a:p>
          <a:p>
            <a:pPr>
              <a:lnSpc>
                <a:spcPct val="80000"/>
              </a:lnSpc>
            </a:pPr>
            <a:endParaRPr lang="en-IN" sz="800"/>
          </a:p>
          <a:p>
            <a:pPr>
              <a:lnSpc>
                <a:spcPct val="80000"/>
              </a:lnSpc>
            </a:pPr>
            <a:r>
              <a:rPr lang="en-IN" sz="800" b="1"/>
              <a:t>Inform the students:</a:t>
            </a:r>
          </a:p>
          <a:p>
            <a:pPr>
              <a:lnSpc>
                <a:spcPct val="80000"/>
              </a:lnSpc>
            </a:pPr>
            <a:r>
              <a:rPr lang="en-US" sz="800"/>
              <a:t>CG Input</a:t>
            </a:r>
          </a:p>
          <a:p>
            <a:pPr>
              <a:lnSpc>
                <a:spcPct val="80000"/>
              </a:lnSpc>
            </a:pPr>
            <a:r>
              <a:rPr lang="en-US" sz="800"/>
              <a:t>Converting an expression</a:t>
            </a:r>
          </a:p>
          <a:p>
            <a:pPr>
              <a:lnSpc>
                <a:spcPct val="80000"/>
              </a:lnSpc>
            </a:pPr>
            <a:r>
              <a:rPr lang="en-US" sz="800"/>
              <a:t>You can use the CONVERT function to convert an expression into another data type. The CONVERT function enables quick conversion of system and object information without writing several queries. The syntax of the CONVERT function is:</a:t>
            </a:r>
            <a:br>
              <a:rPr lang="en-US" sz="800"/>
            </a:br>
            <a:r>
              <a:rPr lang="en-US" sz="800"/>
              <a:t/>
            </a:r>
            <a:br>
              <a:rPr lang="en-US" sz="800"/>
            </a:br>
            <a:endParaRPr lang="en-US" sz="800"/>
          </a:p>
          <a:p>
            <a:pPr>
              <a:lnSpc>
                <a:spcPct val="80000"/>
              </a:lnSpc>
            </a:pPr>
            <a:r>
              <a:rPr lang="en-US" sz="800"/>
              <a:t>CONVERT (datatype [(length)], expression [, style])</a:t>
            </a:r>
          </a:p>
          <a:p>
            <a:pPr>
              <a:lnSpc>
                <a:spcPct val="80000"/>
              </a:lnSpc>
            </a:pPr>
            <a:r>
              <a:rPr lang="en-US" sz="800"/>
              <a:t>where,</a:t>
            </a:r>
          </a:p>
          <a:p>
            <a:pPr>
              <a:lnSpc>
                <a:spcPct val="80000"/>
              </a:lnSpc>
            </a:pPr>
            <a:r>
              <a:rPr lang="en-US" sz="800"/>
              <a:t>datatype is the system-defined data type. (User-defined data types cannot be used).</a:t>
            </a:r>
          </a:p>
          <a:p>
            <a:pPr>
              <a:lnSpc>
                <a:spcPct val="80000"/>
              </a:lnSpc>
            </a:pPr>
            <a:r>
              <a:rPr lang="en-US" sz="800"/>
              <a:t>length is the optional parameter of char, varchar, or binary data types.</a:t>
            </a:r>
          </a:p>
          <a:p>
            <a:pPr>
              <a:lnSpc>
                <a:spcPct val="80000"/>
              </a:lnSpc>
            </a:pPr>
            <a:r>
              <a:rPr lang="en-US" sz="800"/>
              <a:t>expression is any valid expression to be converted from one data type to another.</a:t>
            </a:r>
          </a:p>
          <a:p>
            <a:pPr>
              <a:lnSpc>
                <a:spcPct val="80000"/>
              </a:lnSpc>
            </a:pPr>
            <a:r>
              <a:rPr lang="en-US" sz="800"/>
              <a:t>style is the method of representing the date when converting the date data type into the character data type</a:t>
            </a:r>
          </a:p>
          <a:p>
            <a:pPr>
              <a:lnSpc>
                <a:spcPct val="80000"/>
              </a:lnSpc>
            </a:pPr>
            <a:r>
              <a:rPr lang="en-US" sz="800"/>
              <a:t>Consider the following example, in which you need to retrieve the data of the VacationHours column from the Employee table, by converting the data into a character data type.</a:t>
            </a:r>
          </a:p>
          <a:p>
            <a:pPr>
              <a:lnSpc>
                <a:spcPct val="80000"/>
              </a:lnSpc>
            </a:pPr>
            <a:r>
              <a:rPr lang="en-US" sz="800"/>
              <a:t>SELECT VacationHours = CONVERT(char(10), VacationHours)FROM HumanResources.Employee</a:t>
            </a:r>
          </a:p>
          <a:p>
            <a:pPr>
              <a:lnSpc>
                <a:spcPct val="80000"/>
              </a:lnSpc>
            </a:pPr>
            <a:r>
              <a:rPr lang="en-US" sz="800"/>
              <a:t>The CONVERT function is used to change data from one type to another. This function is required when the SQL Server cannot convert the data implicitly. </a:t>
            </a:r>
          </a:p>
          <a:p>
            <a:pPr>
              <a:lnSpc>
                <a:spcPct val="80000"/>
              </a:lnSpc>
            </a:pPr>
            <a:r>
              <a:rPr lang="en-US" sz="800"/>
              <a:t>The style values are used with the CONVERT function to specify the date format when data is converted between character and date data type. </a:t>
            </a:r>
          </a:p>
          <a:p>
            <a:pPr>
              <a:lnSpc>
                <a:spcPct val="80000"/>
              </a:lnSpc>
            </a:pPr>
            <a:r>
              <a:rPr lang="en-US" sz="800"/>
              <a:t>SQL Server 2005 provides the following style values that can be used to change the date format.</a:t>
            </a:r>
            <a:endParaRPr lang="en-US" sz="800" b="1" i="1"/>
          </a:p>
          <a:p>
            <a:pPr>
              <a:lnSpc>
                <a:spcPct val="80000"/>
              </a:lnSpc>
            </a:pPr>
            <a:r>
              <a:rPr lang="en-US" sz="800" b="1" i="1"/>
              <a:t>Without century (yy)Input/Output</a:t>
            </a:r>
            <a:r>
              <a:rPr lang="en-US" sz="800" i="1"/>
              <a:t>0 or 100mon dd yyyy hh:mm (AM or PM)1mm/dd/yy2yy.mm.dd3dd/mm/yy4dd.mm.yy5dd-mm-yy101mm/dd/yyyy102yyyy.mm.dd103dd/mm/yyyy104dd.mm.yyyy105dd-mm-yyyy</a:t>
            </a:r>
          </a:p>
          <a:p>
            <a:pPr>
              <a:lnSpc>
                <a:spcPct val="80000"/>
              </a:lnSpc>
            </a:pPr>
            <a:r>
              <a:rPr lang="en-US" sz="800" i="1"/>
              <a:t>StyleValues of the Date Format</a:t>
            </a:r>
            <a:endParaRPr lang="en-US" sz="800"/>
          </a:p>
          <a:p>
            <a:pPr>
              <a:lnSpc>
                <a:spcPct val="80000"/>
              </a:lnSpc>
            </a:pPr>
            <a:r>
              <a:rPr lang="en-US" sz="800"/>
              <a:t>Compare the style values and observe that when the styles used are 1, 2, 3, 4, or 5, year is displayed in the yy format. Similarly, when the styles used are 101, 102, 103, 104, or 105, year is displayed in the yyyy format. </a:t>
            </a:r>
          </a:p>
          <a:p>
            <a:pPr>
              <a:lnSpc>
                <a:spcPct val="80000"/>
              </a:lnSpc>
            </a:pPr>
            <a:r>
              <a:rPr lang="en-US" sz="800"/>
              <a:t>Consider the following example, where you need to display the title and hire date from the Employee table. The hire date is converted from the date data type to the character data type and then displayed in the yy.mm.dd format. This is because the style specified in the function is 2. </a:t>
            </a:r>
          </a:p>
          <a:p>
            <a:pPr>
              <a:lnSpc>
                <a:spcPct val="80000"/>
              </a:lnSpc>
            </a:pPr>
            <a:r>
              <a:rPr lang="en-US" sz="800"/>
              <a:t>SELECT Title, CONVERT(char(10),HireDate,2) FROM HumanResources.Employee</a:t>
            </a:r>
            <a:r>
              <a:rPr lang="en-US" sz="800" b="1" i="1"/>
              <a:t>Note</a:t>
            </a:r>
            <a:endParaRPr lang="en-US" sz="800" b="1"/>
          </a:p>
          <a:p>
            <a:pPr>
              <a:lnSpc>
                <a:spcPct val="80000"/>
              </a:lnSpc>
            </a:pPr>
            <a:r>
              <a:rPr lang="en-US" sz="800" i="1"/>
              <a:t>Like CONVERT, CAST also provides the same functionality.</a:t>
            </a:r>
            <a:endParaRPr lang="en-US" sz="800"/>
          </a:p>
          <a:p>
            <a:pPr>
              <a:lnSpc>
                <a:spcPct val="80000"/>
              </a:lnSpc>
            </a:pPr>
            <a:r>
              <a:rPr lang="en-US" sz="800"/>
              <a:t/>
            </a:r>
            <a:br>
              <a:rPr lang="en-US" sz="800"/>
            </a:br>
            <a:endParaRPr lang="en-IN" sz="8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997FCB-0035-4C7E-A9DD-0A6702632B17}" type="slidenum">
              <a:rPr lang="en-US"/>
              <a:pPr/>
              <a:t>9</a:t>
            </a:fld>
            <a:endParaRPr lang="en-US"/>
          </a:p>
        </p:txBody>
      </p:sp>
      <p:sp>
        <p:nvSpPr>
          <p:cNvPr id="281602" name="Rectangle 2"/>
          <p:cNvSpPr>
            <a:spLocks noChangeArrowheads="1" noTextEdit="1"/>
          </p:cNvSpPr>
          <p:nvPr>
            <p:ph type="sldImg"/>
          </p:nvPr>
        </p:nvSpPr>
        <p:spPr>
          <a:ln/>
        </p:spPr>
      </p:sp>
      <p:sp>
        <p:nvSpPr>
          <p:cNvPr id="281603" name="Rectangle 3"/>
          <p:cNvSpPr>
            <a:spLocks noGrp="1" noChangeArrowheads="1"/>
          </p:cNvSpPr>
          <p:nvPr>
            <p:ph type="body" idx="1"/>
          </p:nvPr>
        </p:nvSpPr>
        <p:spPr/>
        <p:txBody>
          <a:bodyPr/>
          <a:lstStyle/>
          <a:p>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69853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82664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5929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54724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9967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65585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9052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85891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859203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04200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3177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25160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pic>
        <p:nvPicPr>
          <p:cNvPr id="1047" name="Picture 23" descr="IEC_BG0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048" name="Text Box 24"/>
          <p:cNvSpPr txBox="1">
            <a:spLocks noChangeArrowheads="1"/>
          </p:cNvSpPr>
          <p:nvPr/>
        </p:nvSpPr>
        <p:spPr bwMode="auto">
          <a:xfrm>
            <a:off x="7620000" y="6583363"/>
            <a:ext cx="152400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200" b="1">
                <a:solidFill>
                  <a:schemeClr val="bg1"/>
                </a:solidFill>
                <a:latin typeface="Arial" pitchFamily="34" charset="0"/>
              </a:rPr>
              <a:t>Slide </a:t>
            </a:r>
            <a:fld id="{CE6AE71B-96BA-4ED8-AF09-10322FE7AF44}" type="slidenum">
              <a:rPr lang="en-US" sz="1200" b="1">
                <a:solidFill>
                  <a:schemeClr val="bg1"/>
                </a:solidFill>
                <a:latin typeface="Arial" pitchFamily="34" charset="0"/>
              </a:rPr>
              <a:pPr algn="ctr">
                <a:spcBef>
                  <a:spcPct val="50000"/>
                </a:spcBef>
              </a:pPr>
              <a:t>‹#›</a:t>
            </a:fld>
            <a:r>
              <a:rPr lang="en-US" sz="1200" b="1">
                <a:solidFill>
                  <a:schemeClr val="bg1"/>
                </a:solidFill>
                <a:latin typeface="Arial" pitchFamily="34" charset="0"/>
              </a:rPr>
              <a:t> of 22</a:t>
            </a:r>
          </a:p>
        </p:txBody>
      </p:sp>
      <p:sp>
        <p:nvSpPr>
          <p:cNvPr id="1043" name="Text Box 19"/>
          <p:cNvSpPr txBox="1">
            <a:spLocks noChangeArrowheads="1"/>
          </p:cNvSpPr>
          <p:nvPr/>
        </p:nvSpPr>
        <p:spPr bwMode="auto">
          <a:xfrm>
            <a:off x="1600200" y="6583363"/>
            <a:ext cx="586740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200" b="1">
                <a:solidFill>
                  <a:schemeClr val="bg1"/>
                </a:solidFill>
                <a:latin typeface="Arial" pitchFamily="34" charset="0"/>
              </a:rPr>
              <a:t>Session 2</a:t>
            </a:r>
          </a:p>
        </p:txBody>
      </p:sp>
      <p:sp>
        <p:nvSpPr>
          <p:cNvPr id="1046" name="Text Box 22"/>
          <p:cNvSpPr txBox="1">
            <a:spLocks noChangeArrowheads="1"/>
          </p:cNvSpPr>
          <p:nvPr/>
        </p:nvSpPr>
        <p:spPr bwMode="auto">
          <a:xfrm>
            <a:off x="863600" y="6600825"/>
            <a:ext cx="723900" cy="244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b="1">
                <a:solidFill>
                  <a:schemeClr val="bg1"/>
                </a:solidFill>
                <a:latin typeface="Arial" pitchFamily="34" charset="0"/>
              </a:rPr>
              <a:t>Ver.  1.0</a:t>
            </a:r>
          </a:p>
        </p:txBody>
      </p:sp>
      <p:sp>
        <p:nvSpPr>
          <p:cNvPr id="1050" name="Text Box 26"/>
          <p:cNvSpPr txBox="1">
            <a:spLocks noChangeArrowheads="1"/>
          </p:cNvSpPr>
          <p:nvPr/>
        </p:nvSpPr>
        <p:spPr bwMode="auto">
          <a:xfrm>
            <a:off x="203200" y="76200"/>
            <a:ext cx="83312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chemeClr val="bg1"/>
                </a:solidFill>
                <a:latin typeface="Tahoma" pitchFamily="34" charset="0"/>
                <a:cs typeface="Times New Roman" pitchFamily="18" charset="0"/>
              </a:rPr>
              <a:t>Querying and Managing Data Using SQL Server 2005</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882" name="Rectangle 6146"/>
          <p:cNvSpPr>
            <a:spLocks noChangeArrowheads="1"/>
          </p:cNvSpPr>
          <p:nvPr>
            <p:ph type="body" idx="1"/>
          </p:nvPr>
        </p:nvSpPr>
        <p:spPr bwMode="auto">
          <a:xfrm>
            <a:off x="1525588" y="1598613"/>
            <a:ext cx="7315200" cy="41132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pitchFamily="34" charset="0"/>
                <a:cs typeface="Times New Roman" pitchFamily="18" charset="0"/>
              </a:rPr>
              <a:t>In this session, you will learn to:</a:t>
            </a:r>
            <a:endParaRPr lang="en-US" sz="2000">
              <a:solidFill>
                <a:schemeClr val="accent2"/>
              </a:solidFill>
              <a:latin typeface="Arial" pitchFamily="34" charset="0"/>
            </a:endParaRPr>
          </a:p>
          <a:p>
            <a:pPr lvl="1">
              <a:buFontTx/>
              <a:buBlip>
                <a:blip r:embed="rId4"/>
              </a:buBlip>
            </a:pPr>
            <a:r>
              <a:rPr lang="en-IN" sz="1800">
                <a:solidFill>
                  <a:schemeClr val="accent2"/>
                </a:solidFill>
                <a:latin typeface="Arial" pitchFamily="34" charset="0"/>
                <a:cs typeface="Times New Roman" pitchFamily="18" charset="0"/>
              </a:rPr>
              <a:t>Use functions to customize the result set</a:t>
            </a:r>
          </a:p>
          <a:p>
            <a:pPr lvl="1">
              <a:buFontTx/>
              <a:buBlip>
                <a:blip r:embed="rId4"/>
              </a:buBlip>
            </a:pPr>
            <a:r>
              <a:rPr lang="en-IN" sz="1800">
                <a:solidFill>
                  <a:schemeClr val="accent2"/>
                </a:solidFill>
                <a:latin typeface="Arial" pitchFamily="34" charset="0"/>
                <a:cs typeface="Times New Roman" pitchFamily="18" charset="0"/>
              </a:rPr>
              <a:t>Summarize and group data</a:t>
            </a:r>
            <a:endParaRPr lang="en-US" sz="1800">
              <a:solidFill>
                <a:schemeClr val="accent2"/>
              </a:solidFill>
              <a:latin typeface="Arial" pitchFamily="34" charset="0"/>
              <a:cs typeface="Times New Roman" pitchFamily="18" charset="0"/>
            </a:endParaRPr>
          </a:p>
        </p:txBody>
      </p:sp>
      <p:sp>
        <p:nvSpPr>
          <p:cNvPr id="122883" name="Text Box 6147"/>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rPr>
              <a:t>Objectives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2626"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6075" indent="-346075">
              <a:buFontTx/>
              <a:buBlip>
                <a:blip r:embed="rId3"/>
              </a:buBlip>
            </a:pPr>
            <a:r>
              <a:rPr lang="en-US" sz="2000">
                <a:solidFill>
                  <a:schemeClr val="accent2"/>
                </a:solidFill>
                <a:latin typeface="Arial" pitchFamily="34" charset="0"/>
                <a:cs typeface="Times New Roman" pitchFamily="18" charset="0"/>
              </a:rPr>
              <a:t>Solution:</a:t>
            </a:r>
          </a:p>
          <a:p>
            <a:pPr marL="736600" lvl="1" indent="-276225">
              <a:buFontTx/>
              <a:buBlip>
                <a:blip r:embed="rId4"/>
              </a:buBlip>
            </a:pPr>
            <a:r>
              <a:rPr lang="en-US" sz="1800">
                <a:solidFill>
                  <a:schemeClr val="accent2"/>
                </a:solidFill>
                <a:latin typeface="Arial "/>
              </a:rPr>
              <a:t>To solve the preceding problem, you need to perform the following tasks:</a:t>
            </a:r>
          </a:p>
          <a:p>
            <a:pPr marL="1198563" lvl="2" indent="-288925">
              <a:buFontTx/>
              <a:buNone/>
            </a:pPr>
            <a:r>
              <a:rPr lang="en-US" sz="1600">
                <a:solidFill>
                  <a:schemeClr val="accent2"/>
                </a:solidFill>
                <a:latin typeface="Arial "/>
              </a:rPr>
              <a:t>1.  Create a query.</a:t>
            </a:r>
          </a:p>
          <a:p>
            <a:pPr marL="1198563" lvl="2" indent="-288925">
              <a:buFontTx/>
              <a:buNone/>
            </a:pPr>
            <a:r>
              <a:rPr lang="en-US" sz="1600">
                <a:solidFill>
                  <a:schemeClr val="accent2"/>
                </a:solidFill>
                <a:latin typeface="Arial "/>
              </a:rPr>
              <a:t>2.  Execute the query to display data.</a:t>
            </a:r>
          </a:p>
        </p:txBody>
      </p:sp>
      <p:sp>
        <p:nvSpPr>
          <p:cNvPr id="282627" name="Text Box 3"/>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Demo: Customizing the Result Set (Contd.)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4674"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Aggregate functions:</a:t>
            </a:r>
          </a:p>
          <a:p>
            <a:pPr lvl="1">
              <a:buFontTx/>
              <a:buBlip>
                <a:blip r:embed="rId4"/>
              </a:buBlip>
            </a:pPr>
            <a:r>
              <a:rPr lang="en-US" sz="1800">
                <a:solidFill>
                  <a:schemeClr val="accent2"/>
                </a:solidFill>
                <a:latin typeface="Arial "/>
              </a:rPr>
              <a:t>Can be used to summarize values of a column based on a set of rows</a:t>
            </a:r>
            <a:r>
              <a:rPr lang="en-IN" sz="1800">
                <a:solidFill>
                  <a:schemeClr val="accent2"/>
                </a:solidFill>
                <a:latin typeface="Arial "/>
              </a:rPr>
              <a:t> </a:t>
            </a:r>
          </a:p>
          <a:p>
            <a:pPr lvl="1">
              <a:buFontTx/>
              <a:buBlip>
                <a:blip r:embed="rId4"/>
              </a:buBlip>
            </a:pPr>
            <a:r>
              <a:rPr lang="en-IN" sz="1800">
                <a:solidFill>
                  <a:schemeClr val="accent2"/>
                </a:solidFill>
                <a:latin typeface="Arial "/>
              </a:rPr>
              <a:t>Supported by SQL Server are:</a:t>
            </a:r>
          </a:p>
          <a:p>
            <a:pPr lvl="2">
              <a:buFontTx/>
              <a:buBlip>
                <a:blip r:embed="rId4"/>
              </a:buBlip>
            </a:pPr>
            <a:r>
              <a:rPr lang="en-IN" sz="1600">
                <a:solidFill>
                  <a:schemeClr val="accent2"/>
                </a:solidFill>
                <a:latin typeface="Courier New" pitchFamily="49" charset="0"/>
              </a:rPr>
              <a:t>avg</a:t>
            </a:r>
          </a:p>
          <a:p>
            <a:pPr lvl="2">
              <a:buFontTx/>
              <a:buBlip>
                <a:blip r:embed="rId4"/>
              </a:buBlip>
            </a:pPr>
            <a:r>
              <a:rPr lang="en-IN" sz="1600">
                <a:solidFill>
                  <a:schemeClr val="accent2"/>
                </a:solidFill>
                <a:latin typeface="Courier New" pitchFamily="49" charset="0"/>
              </a:rPr>
              <a:t>count</a:t>
            </a:r>
          </a:p>
          <a:p>
            <a:pPr lvl="2">
              <a:buFontTx/>
              <a:buBlip>
                <a:blip r:embed="rId4"/>
              </a:buBlip>
            </a:pPr>
            <a:r>
              <a:rPr lang="en-IN" sz="1600">
                <a:solidFill>
                  <a:schemeClr val="accent2"/>
                </a:solidFill>
                <a:latin typeface="Courier New" pitchFamily="49" charset="0"/>
              </a:rPr>
              <a:t>min</a:t>
            </a:r>
          </a:p>
          <a:p>
            <a:pPr lvl="2">
              <a:buFontTx/>
              <a:buBlip>
                <a:blip r:embed="rId4"/>
              </a:buBlip>
            </a:pPr>
            <a:r>
              <a:rPr lang="en-IN" sz="1600">
                <a:solidFill>
                  <a:schemeClr val="accent2"/>
                </a:solidFill>
                <a:latin typeface="Courier New" pitchFamily="49" charset="0"/>
              </a:rPr>
              <a:t>max</a:t>
            </a:r>
          </a:p>
          <a:p>
            <a:pPr lvl="2">
              <a:buFontTx/>
              <a:buBlip>
                <a:blip r:embed="rId4"/>
              </a:buBlip>
            </a:pPr>
            <a:r>
              <a:rPr lang="en-IN" sz="1600">
                <a:solidFill>
                  <a:schemeClr val="accent2"/>
                </a:solidFill>
                <a:latin typeface="Courier New" pitchFamily="49" charset="0"/>
              </a:rPr>
              <a:t>sum</a:t>
            </a:r>
          </a:p>
          <a:p>
            <a:pPr>
              <a:buFontTx/>
              <a:buNone/>
            </a:pPr>
            <a:r>
              <a:rPr lang="en-US" sz="2000">
                <a:solidFill>
                  <a:schemeClr val="accent2"/>
                </a:solidFill>
                <a:latin typeface="Arial" pitchFamily="34" charset="0"/>
                <a:cs typeface="Times New Roman" pitchFamily="18" charset="0"/>
              </a:rPr>
              <a:t>	Let’s see how…</a:t>
            </a:r>
          </a:p>
        </p:txBody>
      </p:sp>
      <p:sp>
        <p:nvSpPr>
          <p:cNvPr id="284675"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Summarizing Data by Using Aggregate Functions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22" name="Text Box 2"/>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Just a minute </a:t>
            </a:r>
          </a:p>
        </p:txBody>
      </p:sp>
      <p:sp>
        <p:nvSpPr>
          <p:cNvPr id="286726" name="Rectangle 6"/>
          <p:cNvSpPr>
            <a:spLocks noChangeArrowheads="1"/>
          </p:cNvSpPr>
          <p:nvPr/>
        </p:nvSpPr>
        <p:spPr bwMode="auto">
          <a:xfrm>
            <a:off x="1525588" y="1600200"/>
            <a:ext cx="7313612" cy="27447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pPr>
            <a:r>
              <a:rPr lang="en-US" sz="2000">
                <a:solidFill>
                  <a:schemeClr val="accent2"/>
                </a:solidFill>
                <a:latin typeface="Arial" pitchFamily="34" charset="0"/>
              </a:rPr>
              <a:t>What would be the output of the following query?</a:t>
            </a:r>
            <a:endParaRPr lang="en-IN" sz="2000">
              <a:solidFill>
                <a:schemeClr val="accent2"/>
              </a:solidFill>
              <a:latin typeface="Arial" pitchFamily="34" charset="0"/>
              <a:cs typeface="Times New Roman" pitchFamily="18" charset="0"/>
            </a:endParaRPr>
          </a:p>
          <a:p>
            <a:pPr marL="346075" indent="-346075">
              <a:spcBef>
                <a:spcPct val="20000"/>
              </a:spcBef>
            </a:pPr>
            <a:r>
              <a:rPr lang="en-US" sz="2000">
                <a:solidFill>
                  <a:schemeClr val="accent2"/>
                </a:solidFill>
                <a:latin typeface="Courier New" pitchFamily="49" charset="0"/>
              </a:rPr>
              <a:t>	SELECT 'Maximum Rate' = max (UnitPrice) </a:t>
            </a:r>
            <a:r>
              <a:rPr lang="en-IN" sz="2000">
                <a:solidFill>
                  <a:schemeClr val="accent2"/>
                </a:solidFill>
                <a:latin typeface="Courier New" pitchFamily="49" charset="0"/>
              </a:rPr>
              <a:t>FROM Sales.SalesOrderDetail</a:t>
            </a:r>
            <a:endParaRPr lang="en-US" sz="2000">
              <a:solidFill>
                <a:schemeClr val="accent2"/>
              </a:solidFill>
              <a:latin typeface="Courier New" pitchFamily="49" charset="0"/>
            </a:endParaRPr>
          </a:p>
        </p:txBody>
      </p:sp>
      <p:sp>
        <p:nvSpPr>
          <p:cNvPr id="286728" name="Rectangle 8"/>
          <p:cNvSpPr>
            <a:spLocks noChangeArrowheads="1"/>
          </p:cNvSpPr>
          <p:nvPr/>
        </p:nvSpPr>
        <p:spPr bwMode="auto">
          <a:xfrm>
            <a:off x="1525588" y="4800600"/>
            <a:ext cx="6627812" cy="1219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tabLst>
                <a:tab pos="635000" algn="l"/>
              </a:tabLst>
            </a:pPr>
            <a:r>
              <a:rPr lang="en-US" sz="2000">
                <a:solidFill>
                  <a:schemeClr val="accent2"/>
                </a:solidFill>
                <a:latin typeface="Arial" pitchFamily="34" charset="0"/>
                <a:cs typeface="Times New Roman" pitchFamily="18" charset="0"/>
              </a:rPr>
              <a:t>Answer:</a:t>
            </a:r>
          </a:p>
          <a:p>
            <a:pPr marL="798513" lvl="1" indent="-333375">
              <a:spcBef>
                <a:spcPct val="20000"/>
              </a:spcBef>
              <a:buFontTx/>
              <a:buBlip>
                <a:blip r:embed="rId4"/>
              </a:buBlip>
              <a:tabLst>
                <a:tab pos="635000" algn="l"/>
              </a:tabLst>
            </a:pPr>
            <a:r>
              <a:rPr lang="en-US" sz="1800">
                <a:solidFill>
                  <a:schemeClr val="accent2"/>
                </a:solidFill>
                <a:latin typeface="Arial "/>
              </a:rPr>
              <a:t>The query displays the maximum unit price from the SalesOrderDetail table</a:t>
            </a:r>
            <a:r>
              <a:rPr lang="en-US" sz="1800">
                <a:latin typeface="Arial "/>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286728"/>
                                        </p:tgtEl>
                                        <p:attrNameLst>
                                          <p:attrName>style.visibility</p:attrName>
                                        </p:attrNameLst>
                                      </p:cBhvr>
                                      <p:to>
                                        <p:strVal val="visible"/>
                                      </p:to>
                                    </p:set>
                                    <p:animEffect transition="in" filter="slide(fromLeft)">
                                      <p:cBhvr>
                                        <p:cTn id="7" dur="500"/>
                                        <p:tgtEl>
                                          <p:spTgt spid="2867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28"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1058" name="Rectangle 2"/>
          <p:cNvSpPr>
            <a:spLocks noChangeArrowheads="1"/>
          </p:cNvSpPr>
          <p:nvPr>
            <p:ph type="body" idx="1"/>
          </p:nvPr>
        </p:nvSpPr>
        <p:spPr bwMode="auto">
          <a:xfrm>
            <a:off x="1525588" y="1598613"/>
            <a:ext cx="7313612" cy="41925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Data is grouped to g</a:t>
            </a:r>
            <a:r>
              <a:rPr lang="en-US" sz="2000">
                <a:solidFill>
                  <a:schemeClr val="accent2"/>
                </a:solidFill>
                <a:latin typeface="Arial "/>
              </a:rPr>
              <a:t>enerate summarized reports.</a:t>
            </a:r>
          </a:p>
          <a:p>
            <a:pPr>
              <a:buFontTx/>
              <a:buBlip>
                <a:blip r:embed="rId3"/>
              </a:buBlip>
            </a:pPr>
            <a:r>
              <a:rPr lang="en-IN" sz="2000">
                <a:solidFill>
                  <a:schemeClr val="accent2"/>
                </a:solidFill>
                <a:latin typeface="Arial "/>
              </a:rPr>
              <a:t>Clauses used to group data are:</a:t>
            </a:r>
          </a:p>
          <a:p>
            <a:pPr lvl="1">
              <a:buFontTx/>
              <a:buBlip>
                <a:blip r:embed="rId4"/>
              </a:buBlip>
            </a:pPr>
            <a:r>
              <a:rPr lang="en-IN" sz="1800">
                <a:solidFill>
                  <a:schemeClr val="accent2"/>
                </a:solidFill>
                <a:latin typeface="Arial "/>
              </a:rPr>
              <a:t>GROUP BY</a:t>
            </a:r>
          </a:p>
          <a:p>
            <a:pPr lvl="1">
              <a:buFontTx/>
              <a:buBlip>
                <a:blip r:embed="rId4"/>
              </a:buBlip>
            </a:pPr>
            <a:r>
              <a:rPr lang="en-IN" sz="1800">
                <a:solidFill>
                  <a:schemeClr val="accent2"/>
                </a:solidFill>
                <a:latin typeface="Arial "/>
              </a:rPr>
              <a:t>COMPUTE</a:t>
            </a:r>
          </a:p>
          <a:p>
            <a:pPr lvl="1">
              <a:buFontTx/>
              <a:buBlip>
                <a:blip r:embed="rId4"/>
              </a:buBlip>
            </a:pPr>
            <a:r>
              <a:rPr lang="en-IN" sz="1800">
                <a:solidFill>
                  <a:schemeClr val="accent2"/>
                </a:solidFill>
                <a:latin typeface="Arial "/>
              </a:rPr>
              <a:t>COMPUTE BY </a:t>
            </a:r>
          </a:p>
          <a:p>
            <a:pPr lvl="1">
              <a:buFontTx/>
              <a:buBlip>
                <a:blip r:embed="rId4"/>
              </a:buBlip>
            </a:pPr>
            <a:r>
              <a:rPr lang="en-IN" sz="1800">
                <a:solidFill>
                  <a:schemeClr val="accent2"/>
                </a:solidFill>
                <a:latin typeface="Arial "/>
              </a:rPr>
              <a:t>PIVOT</a:t>
            </a:r>
            <a:endParaRPr lang="en-US" sz="1800">
              <a:solidFill>
                <a:schemeClr val="accent2"/>
              </a:solidFill>
              <a:latin typeface="Arial "/>
            </a:endParaRPr>
          </a:p>
        </p:txBody>
      </p:sp>
      <p:sp>
        <p:nvSpPr>
          <p:cNvPr id="301059" name="Text Box 3"/>
          <p:cNvSpPr txBox="1">
            <a:spLocks noChangeArrowheads="1"/>
          </p:cNvSpPr>
          <p:nvPr/>
        </p:nvSpPr>
        <p:spPr bwMode="auto">
          <a:xfrm>
            <a:off x="152400" y="714375"/>
            <a:ext cx="80772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Grouping Data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2866" name="Rectangle 2"/>
          <p:cNvSpPr>
            <a:spLocks noChangeArrowheads="1"/>
          </p:cNvSpPr>
          <p:nvPr>
            <p:ph type="body" idx="1"/>
          </p:nvPr>
        </p:nvSpPr>
        <p:spPr bwMode="auto">
          <a:xfrm>
            <a:off x="1525588" y="1598613"/>
            <a:ext cx="7313612" cy="41925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GROUP BY:</a:t>
            </a:r>
          </a:p>
          <a:p>
            <a:pPr lvl="1">
              <a:buFontTx/>
              <a:buBlip>
                <a:blip r:embed="rId4"/>
              </a:buBlip>
            </a:pPr>
            <a:r>
              <a:rPr lang="en-US" sz="1800">
                <a:solidFill>
                  <a:schemeClr val="accent2"/>
                </a:solidFill>
                <a:latin typeface="Arial" pitchFamily="34" charset="0"/>
              </a:rPr>
              <a:t>Summarizes the result set into groups as defined in the query by using aggregate functions</a:t>
            </a:r>
            <a:endParaRPr lang="en-IN" sz="1800">
              <a:solidFill>
                <a:schemeClr val="accent2"/>
              </a:solidFill>
              <a:latin typeface="Arial" pitchFamily="34" charset="0"/>
            </a:endParaRPr>
          </a:p>
          <a:p>
            <a:pPr lvl="1">
              <a:buFontTx/>
              <a:buBlip>
                <a:blip r:embed="rId4"/>
              </a:buBlip>
            </a:pPr>
            <a:r>
              <a:rPr lang="en-IN" sz="1800">
                <a:solidFill>
                  <a:schemeClr val="accent2"/>
                </a:solidFill>
                <a:latin typeface="Arial" pitchFamily="34" charset="0"/>
              </a:rPr>
              <a:t>Uses the </a:t>
            </a:r>
            <a:r>
              <a:rPr lang="en-US" sz="1800">
                <a:solidFill>
                  <a:schemeClr val="accent2"/>
                </a:solidFill>
                <a:latin typeface="Arial" pitchFamily="34" charset="0"/>
              </a:rPr>
              <a:t>HAVING clause to </a:t>
            </a:r>
            <a:r>
              <a:rPr lang="en-IN" sz="1800">
                <a:solidFill>
                  <a:schemeClr val="accent2"/>
                </a:solidFill>
                <a:latin typeface="Arial" pitchFamily="34" charset="0"/>
              </a:rPr>
              <a:t>eliminate all those groups that do not match the condition </a:t>
            </a:r>
            <a:endParaRPr lang="en-US" sz="1800">
              <a:solidFill>
                <a:schemeClr val="accent2"/>
              </a:solidFill>
              <a:latin typeface="Arial" pitchFamily="34" charset="0"/>
            </a:endParaRPr>
          </a:p>
          <a:p>
            <a:pPr lvl="1">
              <a:buFontTx/>
              <a:buBlip>
                <a:blip r:embed="rId4"/>
              </a:buBlip>
            </a:pPr>
            <a:r>
              <a:rPr lang="en-IN" sz="1800">
                <a:solidFill>
                  <a:schemeClr val="accent2"/>
                </a:solidFill>
                <a:latin typeface="Arial" pitchFamily="34" charset="0"/>
              </a:rPr>
              <a:t>Syntax:</a:t>
            </a:r>
          </a:p>
          <a:p>
            <a:pPr lvl="2">
              <a:buFontTx/>
              <a:buNone/>
            </a:pPr>
            <a:r>
              <a:rPr lang="en-IN" sz="1800">
                <a:solidFill>
                  <a:schemeClr val="accent2"/>
                </a:solidFill>
                <a:latin typeface="Courier New" pitchFamily="49" charset="0"/>
              </a:rPr>
              <a:t>SELECT column_list</a:t>
            </a:r>
          </a:p>
          <a:p>
            <a:pPr lvl="2">
              <a:buFontTx/>
              <a:buNone/>
            </a:pPr>
            <a:r>
              <a:rPr lang="en-IN" sz="1800">
                <a:solidFill>
                  <a:schemeClr val="accent2"/>
                </a:solidFill>
                <a:latin typeface="Courier New" pitchFamily="49" charset="0"/>
              </a:rPr>
              <a:t>FROM table_name</a:t>
            </a:r>
          </a:p>
          <a:p>
            <a:pPr lvl="2">
              <a:buFontTx/>
              <a:buNone/>
            </a:pPr>
            <a:r>
              <a:rPr lang="en-IN" sz="1800">
                <a:solidFill>
                  <a:schemeClr val="accent2"/>
                </a:solidFill>
                <a:latin typeface="Courier New" pitchFamily="49" charset="0"/>
              </a:rPr>
              <a:t>WHERE condition</a:t>
            </a:r>
          </a:p>
          <a:p>
            <a:pPr lvl="2">
              <a:buFontTx/>
              <a:buNone/>
            </a:pPr>
            <a:r>
              <a:rPr lang="en-IN" sz="1800">
                <a:solidFill>
                  <a:schemeClr val="accent2"/>
                </a:solidFill>
                <a:latin typeface="Courier New" pitchFamily="49" charset="0"/>
              </a:rPr>
              <a:t>[GROUP BY [ALL] expression [, expression]</a:t>
            </a:r>
          </a:p>
          <a:p>
            <a:pPr lvl="2">
              <a:buFontTx/>
              <a:buNone/>
            </a:pPr>
            <a:r>
              <a:rPr lang="en-IN" sz="1800">
                <a:solidFill>
                  <a:schemeClr val="accent2"/>
                </a:solidFill>
                <a:latin typeface="Courier New" pitchFamily="49" charset="0"/>
              </a:rPr>
              <a:t>[HAVING search_condition] </a:t>
            </a:r>
            <a:endParaRPr lang="en-US" sz="1800">
              <a:solidFill>
                <a:schemeClr val="accent2"/>
              </a:solidFill>
              <a:latin typeface="Courier New" pitchFamily="49" charset="0"/>
            </a:endParaRPr>
          </a:p>
          <a:p>
            <a:pPr>
              <a:buFontTx/>
              <a:buNone/>
            </a:pPr>
            <a:r>
              <a:rPr lang="en-US" sz="2000">
                <a:solidFill>
                  <a:schemeClr val="accent2"/>
                </a:solidFill>
                <a:latin typeface="Arial" pitchFamily="34" charset="0"/>
                <a:cs typeface="Times New Roman" pitchFamily="18" charset="0"/>
              </a:rPr>
              <a:t>	Let’s see how…</a:t>
            </a:r>
            <a:endParaRPr lang="en-US" sz="2000" i="1">
              <a:solidFill>
                <a:schemeClr val="accent2"/>
              </a:solidFill>
              <a:latin typeface="Arial" pitchFamily="34" charset="0"/>
            </a:endParaRPr>
          </a:p>
        </p:txBody>
      </p:sp>
      <p:sp>
        <p:nvSpPr>
          <p:cNvPr id="292867" name="Text Box 3"/>
          <p:cNvSpPr txBox="1">
            <a:spLocks noChangeArrowheads="1"/>
          </p:cNvSpPr>
          <p:nvPr/>
        </p:nvSpPr>
        <p:spPr bwMode="auto">
          <a:xfrm>
            <a:off x="152400" y="714375"/>
            <a:ext cx="80772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Grouping Data (Contd.)</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3106" name="Rectangle 2"/>
          <p:cNvSpPr>
            <a:spLocks noChangeArrowheads="1"/>
          </p:cNvSpPr>
          <p:nvPr>
            <p:ph type="body" idx="1"/>
          </p:nvPr>
        </p:nvSpPr>
        <p:spPr bwMode="auto">
          <a:xfrm>
            <a:off x="1525588" y="1598613"/>
            <a:ext cx="7313612" cy="41925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COMPUTE:</a:t>
            </a:r>
          </a:p>
          <a:p>
            <a:pPr lvl="1">
              <a:buFontTx/>
              <a:buBlip>
                <a:blip r:embed="rId4"/>
              </a:buBlip>
            </a:pPr>
            <a:r>
              <a:rPr lang="en-US" sz="1800">
                <a:solidFill>
                  <a:schemeClr val="accent2"/>
                </a:solidFill>
                <a:latin typeface="Arial "/>
              </a:rPr>
              <a:t>Can be used to generate summary rows by using aggregate functions</a:t>
            </a:r>
          </a:p>
          <a:p>
            <a:pPr>
              <a:buFontTx/>
              <a:buBlip>
                <a:blip r:embed="rId3"/>
              </a:buBlip>
            </a:pPr>
            <a:r>
              <a:rPr lang="en-US" sz="2000">
                <a:solidFill>
                  <a:schemeClr val="accent2"/>
                </a:solidFill>
                <a:latin typeface="Arial "/>
                <a:cs typeface="Times New Roman" pitchFamily="18" charset="0"/>
              </a:rPr>
              <a:t>COMPUTE BY:</a:t>
            </a:r>
          </a:p>
          <a:p>
            <a:pPr lvl="1">
              <a:buFontTx/>
              <a:buBlip>
                <a:blip r:embed="rId4"/>
              </a:buBlip>
            </a:pPr>
            <a:r>
              <a:rPr lang="en-IN" sz="1800">
                <a:solidFill>
                  <a:schemeClr val="accent2"/>
                </a:solidFill>
                <a:latin typeface="Arial "/>
              </a:rPr>
              <a:t>Can be used to calculate summary values of the result set on a group of data </a:t>
            </a:r>
          </a:p>
          <a:p>
            <a:pPr lvl="1">
              <a:buFontTx/>
              <a:buBlip>
                <a:blip r:embed="rId4"/>
              </a:buBlip>
            </a:pPr>
            <a:r>
              <a:rPr lang="en-IN" sz="1800">
                <a:solidFill>
                  <a:schemeClr val="accent2"/>
                </a:solidFill>
                <a:latin typeface="Arial "/>
              </a:rPr>
              <a:t>The column on which the data is to be grouped is mentioned after the BY keyword.</a:t>
            </a:r>
            <a:endParaRPr lang="en-US" sz="1800" i="1">
              <a:solidFill>
                <a:schemeClr val="accent2"/>
              </a:solidFill>
              <a:latin typeface="Arial "/>
            </a:endParaRPr>
          </a:p>
        </p:txBody>
      </p:sp>
      <p:sp>
        <p:nvSpPr>
          <p:cNvPr id="303107" name="Text Box 3"/>
          <p:cNvSpPr txBox="1">
            <a:spLocks noChangeArrowheads="1"/>
          </p:cNvSpPr>
          <p:nvPr/>
        </p:nvSpPr>
        <p:spPr bwMode="auto">
          <a:xfrm>
            <a:off x="152400" y="714375"/>
            <a:ext cx="80772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Grouping Data (Contd.)</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9490" name="Rectangle 2"/>
          <p:cNvSpPr>
            <a:spLocks noChangeArrowheads="1"/>
          </p:cNvSpPr>
          <p:nvPr>
            <p:ph type="body" idx="1"/>
          </p:nvPr>
        </p:nvSpPr>
        <p:spPr bwMode="auto">
          <a:xfrm>
            <a:off x="1525588" y="1598613"/>
            <a:ext cx="7313612" cy="41925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buFontTx/>
              <a:buBlip>
                <a:blip r:embed="rId3"/>
              </a:buBlip>
            </a:pPr>
            <a:r>
              <a:rPr lang="en-IN" sz="1800">
                <a:solidFill>
                  <a:schemeClr val="accent2"/>
                </a:solidFill>
                <a:latin typeface="Arial" pitchFamily="34" charset="0"/>
              </a:rPr>
              <a:t>Syntax:</a:t>
            </a:r>
          </a:p>
          <a:p>
            <a:pPr lvl="1">
              <a:buFontTx/>
              <a:buNone/>
            </a:pPr>
            <a:r>
              <a:rPr lang="en-IN" sz="1800">
                <a:solidFill>
                  <a:schemeClr val="accent2"/>
                </a:solidFill>
                <a:latin typeface="Courier New" pitchFamily="49" charset="0"/>
              </a:rPr>
              <a:t>	 SELECT column_list</a:t>
            </a:r>
          </a:p>
          <a:p>
            <a:pPr lvl="1">
              <a:buFontTx/>
              <a:buNone/>
            </a:pPr>
            <a:r>
              <a:rPr lang="en-IN" sz="1800">
                <a:solidFill>
                  <a:schemeClr val="accent2"/>
                </a:solidFill>
                <a:latin typeface="Courier New" pitchFamily="49" charset="0"/>
              </a:rPr>
              <a:t>	 FROM table_name</a:t>
            </a:r>
          </a:p>
          <a:p>
            <a:pPr lvl="1">
              <a:buFontTx/>
              <a:buNone/>
            </a:pPr>
            <a:r>
              <a:rPr lang="en-IN" sz="1800">
                <a:solidFill>
                  <a:schemeClr val="accent2"/>
                </a:solidFill>
                <a:latin typeface="Courier New" pitchFamily="49" charset="0"/>
              </a:rPr>
              <a:t>	 ORDER BY column_name	</a:t>
            </a:r>
          </a:p>
          <a:p>
            <a:pPr lvl="1">
              <a:buFontTx/>
              <a:buNone/>
            </a:pPr>
            <a:r>
              <a:rPr lang="en-IN" sz="1800">
                <a:solidFill>
                  <a:schemeClr val="accent2"/>
                </a:solidFill>
                <a:latin typeface="Courier New" pitchFamily="49" charset="0"/>
              </a:rPr>
              <a:t>	 COMPUTE aggregate_function (column_name)  </a:t>
            </a:r>
          </a:p>
          <a:p>
            <a:pPr lvl="1">
              <a:buFontTx/>
              <a:buNone/>
            </a:pPr>
            <a:r>
              <a:rPr lang="en-IN" sz="1800">
                <a:solidFill>
                  <a:schemeClr val="accent2"/>
                </a:solidFill>
                <a:latin typeface="Courier New" pitchFamily="49" charset="0"/>
              </a:rPr>
              <a:t>	 [, aggregate_function (column_name)...]</a:t>
            </a:r>
            <a:br>
              <a:rPr lang="en-IN" sz="1800">
                <a:solidFill>
                  <a:schemeClr val="accent2"/>
                </a:solidFill>
                <a:latin typeface="Courier New" pitchFamily="49" charset="0"/>
              </a:rPr>
            </a:br>
            <a:r>
              <a:rPr lang="en-IN" sz="1800">
                <a:solidFill>
                  <a:schemeClr val="accent2"/>
                </a:solidFill>
                <a:latin typeface="Courier New" pitchFamily="49" charset="0"/>
              </a:rPr>
              <a:t> [BY column_name [, column_name]...]</a:t>
            </a:r>
            <a:endParaRPr lang="en-US" sz="1800">
              <a:solidFill>
                <a:schemeClr val="accent2"/>
              </a:solidFill>
              <a:latin typeface="Courier New" pitchFamily="49" charset="0"/>
            </a:endParaRPr>
          </a:p>
          <a:p>
            <a:pPr>
              <a:buFontTx/>
              <a:buNone/>
            </a:pPr>
            <a:r>
              <a:rPr lang="en-US" sz="2000">
                <a:solidFill>
                  <a:schemeClr val="accent2"/>
                </a:solidFill>
                <a:latin typeface="Arial" pitchFamily="34" charset="0"/>
                <a:cs typeface="Times New Roman" pitchFamily="18" charset="0"/>
              </a:rPr>
              <a:t>	Let’s see how…</a:t>
            </a:r>
          </a:p>
          <a:p>
            <a:pPr>
              <a:buFontTx/>
              <a:buNone/>
            </a:pPr>
            <a:endParaRPr lang="en-US" sz="2000">
              <a:solidFill>
                <a:schemeClr val="accent2"/>
              </a:solidFill>
              <a:latin typeface="Arial "/>
            </a:endParaRPr>
          </a:p>
        </p:txBody>
      </p:sp>
      <p:sp>
        <p:nvSpPr>
          <p:cNvPr id="319491" name="Text Box 3"/>
          <p:cNvSpPr txBox="1">
            <a:spLocks noChangeArrowheads="1"/>
          </p:cNvSpPr>
          <p:nvPr/>
        </p:nvSpPr>
        <p:spPr bwMode="auto">
          <a:xfrm>
            <a:off x="152400" y="714375"/>
            <a:ext cx="80772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Grouping Data (Contd.)</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3586"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PIVOT:</a:t>
            </a:r>
          </a:p>
          <a:p>
            <a:pPr lvl="1">
              <a:buFontTx/>
              <a:buBlip>
                <a:blip r:embed="rId4"/>
              </a:buBlip>
            </a:pPr>
            <a:r>
              <a:rPr lang="en-IN" sz="1800">
                <a:solidFill>
                  <a:schemeClr val="accent2"/>
                </a:solidFill>
                <a:latin typeface="Arial "/>
              </a:rPr>
              <a:t>Is used to transform a set of columns into values</a:t>
            </a:r>
          </a:p>
          <a:p>
            <a:pPr lvl="1">
              <a:buFontTx/>
              <a:buBlip>
                <a:blip r:embed="rId4"/>
              </a:buBlip>
            </a:pPr>
            <a:r>
              <a:rPr lang="en-IN" sz="1800">
                <a:solidFill>
                  <a:schemeClr val="accent2"/>
                </a:solidFill>
                <a:latin typeface="Arial "/>
              </a:rPr>
              <a:t>Syntax: </a:t>
            </a:r>
          </a:p>
          <a:p>
            <a:pPr lvl="2">
              <a:buFontTx/>
              <a:buNone/>
            </a:pPr>
            <a:r>
              <a:rPr lang="en-US" sz="1800">
                <a:solidFill>
                  <a:schemeClr val="accent2"/>
                </a:solidFill>
                <a:latin typeface="Courier New" pitchFamily="49" charset="0"/>
              </a:rPr>
              <a:t>SELECT * FROM table_name</a:t>
            </a:r>
          </a:p>
          <a:p>
            <a:pPr lvl="2">
              <a:buFontTx/>
              <a:buNone/>
            </a:pPr>
            <a:r>
              <a:rPr lang="en-US" sz="1800">
                <a:solidFill>
                  <a:schemeClr val="accent2"/>
                </a:solidFill>
                <a:latin typeface="Courier New" pitchFamily="49" charset="0"/>
              </a:rPr>
              <a:t>PIVOT (aggregation_function (value_column)</a:t>
            </a:r>
          </a:p>
          <a:p>
            <a:pPr lvl="2">
              <a:buFontTx/>
              <a:buNone/>
            </a:pPr>
            <a:r>
              <a:rPr lang="en-US" sz="1800">
                <a:solidFill>
                  <a:schemeClr val="accent2"/>
                </a:solidFill>
                <a:latin typeface="Courier New" pitchFamily="49" charset="0"/>
              </a:rPr>
              <a:t>FOR pivot_column</a:t>
            </a:r>
          </a:p>
          <a:p>
            <a:pPr lvl="2">
              <a:buFontTx/>
              <a:buNone/>
            </a:pPr>
            <a:r>
              <a:rPr lang="en-US" sz="1800">
                <a:solidFill>
                  <a:schemeClr val="accent2"/>
                </a:solidFill>
                <a:latin typeface="Courier New" pitchFamily="49" charset="0"/>
              </a:rPr>
              <a:t>IN (column_list)</a:t>
            </a:r>
          </a:p>
          <a:p>
            <a:pPr lvl="2">
              <a:buFontTx/>
              <a:buNone/>
            </a:pPr>
            <a:r>
              <a:rPr lang="en-IN" sz="1800">
                <a:solidFill>
                  <a:schemeClr val="accent2"/>
                </a:solidFill>
                <a:latin typeface="Courier New" pitchFamily="49" charset="0"/>
              </a:rPr>
              <a:t>) table_alias  </a:t>
            </a:r>
          </a:p>
          <a:p>
            <a:pPr>
              <a:buFontTx/>
              <a:buNone/>
            </a:pPr>
            <a:r>
              <a:rPr lang="en-US" sz="2000">
                <a:solidFill>
                  <a:schemeClr val="accent2"/>
                </a:solidFill>
                <a:latin typeface="Arial" pitchFamily="34" charset="0"/>
                <a:cs typeface="Times New Roman" pitchFamily="18" charset="0"/>
              </a:rPr>
              <a:t>	Let’s see how…</a:t>
            </a:r>
            <a:endParaRPr lang="en-US" sz="2000" i="1">
              <a:solidFill>
                <a:schemeClr val="accent2"/>
              </a:solidFill>
              <a:latin typeface="Arial" pitchFamily="34" charset="0"/>
              <a:cs typeface="Times New Roman" pitchFamily="18" charset="0"/>
            </a:endParaRPr>
          </a:p>
        </p:txBody>
      </p:sp>
      <p:sp>
        <p:nvSpPr>
          <p:cNvPr id="323587" name="Text Box 3"/>
          <p:cNvSpPr txBox="1">
            <a:spLocks noChangeArrowheads="1"/>
          </p:cNvSpPr>
          <p:nvPr/>
        </p:nvSpPr>
        <p:spPr bwMode="auto">
          <a:xfrm>
            <a:off x="152400" y="714375"/>
            <a:ext cx="8001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Grouping Data (Contd.)</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5154" name="Text Box 2"/>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Just a minute </a:t>
            </a:r>
          </a:p>
        </p:txBody>
      </p:sp>
      <p:sp>
        <p:nvSpPr>
          <p:cNvPr id="305159" name="Rectangle 7"/>
          <p:cNvSpPr>
            <a:spLocks noChangeArrowheads="1"/>
          </p:cNvSpPr>
          <p:nvPr/>
        </p:nvSpPr>
        <p:spPr bwMode="auto">
          <a:xfrm>
            <a:off x="1525588" y="1600200"/>
            <a:ext cx="7313612" cy="27447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pPr>
            <a:r>
              <a:rPr lang="en-US" sz="2000">
                <a:solidFill>
                  <a:schemeClr val="accent2"/>
                </a:solidFill>
                <a:latin typeface="Arial" pitchFamily="34" charset="0"/>
              </a:rPr>
              <a:t>When grouping data, which of the following clauses helps eliminate the groups that do not match the condition specified?</a:t>
            </a:r>
            <a:endParaRPr lang="en-IN" sz="2000">
              <a:solidFill>
                <a:schemeClr val="accent2"/>
              </a:solidFill>
              <a:latin typeface="Arial" pitchFamily="34" charset="0"/>
              <a:cs typeface="Times New Roman" pitchFamily="18" charset="0"/>
            </a:endParaRPr>
          </a:p>
          <a:p>
            <a:pPr marL="749300" lvl="1" indent="-288925">
              <a:spcBef>
                <a:spcPct val="20000"/>
              </a:spcBef>
            </a:pPr>
            <a:r>
              <a:rPr lang="en-US" sz="1800">
                <a:solidFill>
                  <a:schemeClr val="accent2"/>
                </a:solidFill>
                <a:latin typeface="Arial" pitchFamily="34" charset="0"/>
                <a:cs typeface="Times New Roman" pitchFamily="18" charset="0"/>
              </a:rPr>
              <a:t>1.  NOT IN</a:t>
            </a:r>
          </a:p>
          <a:p>
            <a:pPr marL="749300" lvl="1" indent="-288925">
              <a:spcBef>
                <a:spcPct val="20000"/>
              </a:spcBef>
            </a:pPr>
            <a:r>
              <a:rPr lang="en-US" sz="1800">
                <a:solidFill>
                  <a:schemeClr val="accent2"/>
                </a:solidFill>
                <a:latin typeface="Arial" pitchFamily="34" charset="0"/>
                <a:cs typeface="Times New Roman" pitchFamily="18" charset="0"/>
              </a:rPr>
              <a:t>2.  HAVING</a:t>
            </a:r>
          </a:p>
          <a:p>
            <a:pPr marL="749300" lvl="1" indent="-288925">
              <a:spcBef>
                <a:spcPct val="20000"/>
              </a:spcBef>
            </a:pPr>
            <a:r>
              <a:rPr lang="en-US" sz="1800">
                <a:solidFill>
                  <a:schemeClr val="accent2"/>
                </a:solidFill>
                <a:latin typeface="Arial" pitchFamily="34" charset="0"/>
                <a:cs typeface="Times New Roman" pitchFamily="18" charset="0"/>
              </a:rPr>
              <a:t>3.  WHERE</a:t>
            </a:r>
          </a:p>
          <a:p>
            <a:pPr marL="749300" lvl="1" indent="-288925">
              <a:spcBef>
                <a:spcPct val="20000"/>
              </a:spcBef>
            </a:pPr>
            <a:r>
              <a:rPr lang="en-US" sz="1800">
                <a:solidFill>
                  <a:schemeClr val="accent2"/>
                </a:solidFill>
                <a:latin typeface="Arial" pitchFamily="34" charset="0"/>
                <a:cs typeface="Times New Roman" pitchFamily="18" charset="0"/>
              </a:rPr>
              <a:t>4.  COMPUTE</a:t>
            </a:r>
          </a:p>
        </p:txBody>
      </p:sp>
      <p:sp>
        <p:nvSpPr>
          <p:cNvPr id="305161" name="Rectangle 9"/>
          <p:cNvSpPr>
            <a:spLocks noChangeArrowheads="1"/>
          </p:cNvSpPr>
          <p:nvPr/>
        </p:nvSpPr>
        <p:spPr bwMode="auto">
          <a:xfrm>
            <a:off x="1525588" y="4800600"/>
            <a:ext cx="6627812" cy="1219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tabLst>
                <a:tab pos="635000" algn="l"/>
              </a:tabLst>
            </a:pPr>
            <a:r>
              <a:rPr lang="en-US" sz="2000">
                <a:solidFill>
                  <a:schemeClr val="accent2"/>
                </a:solidFill>
                <a:latin typeface="Arial" pitchFamily="34" charset="0"/>
                <a:cs typeface="Times New Roman" pitchFamily="18" charset="0"/>
              </a:rPr>
              <a:t>Answer:</a:t>
            </a:r>
          </a:p>
          <a:p>
            <a:pPr marL="798513" lvl="1" indent="-333375">
              <a:spcBef>
                <a:spcPct val="20000"/>
              </a:spcBef>
              <a:tabLst>
                <a:tab pos="635000" algn="l"/>
              </a:tabLst>
            </a:pPr>
            <a:r>
              <a:rPr lang="en-US" sz="1800">
                <a:solidFill>
                  <a:schemeClr val="accent2"/>
                </a:solidFill>
                <a:latin typeface="Arial" pitchFamily="34" charset="0"/>
                <a:cs typeface="Times New Roman" pitchFamily="18" charset="0"/>
              </a:rPr>
              <a:t>2.  HAVING</a:t>
            </a:r>
            <a:endParaRPr lang="en-US" sz="1800">
              <a:solidFill>
                <a:schemeClr val="accent2"/>
              </a:solidFill>
              <a:latin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305161"/>
                                        </p:tgtEl>
                                        <p:attrNameLst>
                                          <p:attrName>style.visibility</p:attrName>
                                        </p:attrNameLst>
                                      </p:cBhvr>
                                      <p:to>
                                        <p:strVal val="visible"/>
                                      </p:to>
                                    </p:set>
                                    <p:animEffect transition="in" filter="slide(fromLeft)">
                                      <p:cBhvr>
                                        <p:cTn id="7" dur="500"/>
                                        <p:tgtEl>
                                          <p:spTgt spid="3051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161"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685" name="Rectangle 5"/>
          <p:cNvSpPr>
            <a:spLocks noChangeArrowheads="1"/>
          </p:cNvSpPr>
          <p:nvPr/>
        </p:nvSpPr>
        <p:spPr bwMode="auto">
          <a:xfrm>
            <a:off x="1525588" y="1598613"/>
            <a:ext cx="7313612" cy="27416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pPr>
            <a:r>
              <a:rPr lang="en-US" sz="2000">
                <a:solidFill>
                  <a:schemeClr val="accent2"/>
                </a:solidFill>
                <a:latin typeface="Arial" pitchFamily="34" charset="0"/>
                <a:cs typeface="Times New Roman" pitchFamily="18" charset="0"/>
              </a:rPr>
              <a:t>Match the column A and with column B.</a:t>
            </a:r>
          </a:p>
        </p:txBody>
      </p:sp>
      <p:graphicFrame>
        <p:nvGraphicFramePr>
          <p:cNvPr id="327777" name="Group 97"/>
          <p:cNvGraphicFramePr>
            <a:graphicFrameLocks noGrp="1"/>
          </p:cNvGraphicFramePr>
          <p:nvPr>
            <p:ph/>
          </p:nvPr>
        </p:nvGraphicFramePr>
        <p:xfrm>
          <a:off x="2362200" y="2133600"/>
          <a:ext cx="3962400" cy="1615123"/>
        </p:xfrm>
        <a:graphic>
          <a:graphicData uri="http://schemas.openxmlformats.org/drawingml/2006/table">
            <a:tbl>
              <a:tblPr/>
              <a:tblGrid>
                <a:gridCol w="1143000"/>
                <a:gridCol w="2819400"/>
              </a:tblGrid>
              <a:tr h="3349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accent2"/>
                          </a:solidFill>
                          <a:effectLst/>
                          <a:latin typeface="Arial" pitchFamily="34" charset="0"/>
                          <a:cs typeface="Times New Roman" pitchFamily="18" charset="0"/>
                        </a:rPr>
                        <a:t>Column A</a:t>
                      </a:r>
                      <a:endParaRPr kumimoji="0" lang="en-US" sz="1200" b="0" i="0" u="none" strike="noStrike" cap="none" normalizeH="0" baseline="0" smtClean="0">
                        <a:ln>
                          <a:noFill/>
                        </a:ln>
                        <a:solidFill>
                          <a:schemeClr val="accent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accent2"/>
                          </a:solidFill>
                          <a:effectLst/>
                          <a:latin typeface="Arial" pitchFamily="34" charset="0"/>
                          <a:cs typeface="Times New Roman" pitchFamily="18" charset="0"/>
                        </a:rPr>
                        <a:t>Column B</a:t>
                      </a:r>
                      <a:endParaRPr kumimoji="0" lang="en-US" sz="1200" b="0" i="0" u="none" strike="noStrike" cap="none" normalizeH="0" baseline="0" smtClean="0">
                        <a:ln>
                          <a:noFill/>
                        </a:ln>
                        <a:solidFill>
                          <a:schemeClr val="accent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accent2"/>
                          </a:solidFill>
                          <a:effectLst/>
                          <a:latin typeface="Arial" pitchFamily="34" charset="0"/>
                          <a:cs typeface="Times New Roman" pitchFamily="18" charset="0"/>
                        </a:rPr>
                        <a:t>ALL</a:t>
                      </a:r>
                      <a:endParaRPr kumimoji="0" lang="en-US" sz="1200" b="0" i="0" u="none" strike="noStrike" cap="none" normalizeH="0" baseline="0" smtClean="0">
                        <a:ln>
                          <a:noFill/>
                        </a:ln>
                        <a:solidFill>
                          <a:schemeClr val="accent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accent2"/>
                          </a:solidFill>
                          <a:effectLst/>
                          <a:latin typeface="Arial" pitchFamily="34" charset="0"/>
                          <a:cs typeface="Times New Roman" pitchFamily="18" charset="0"/>
                        </a:rPr>
                        <a:t>Used by aggregate functions</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1809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accent2"/>
                          </a:solidFill>
                          <a:effectLst/>
                          <a:latin typeface="Arial" pitchFamily="34" charset="0"/>
                          <a:cs typeface="Times New Roman" pitchFamily="18" charset="0"/>
                        </a:rPr>
                        <a:t>PIVOT</a:t>
                      </a:r>
                      <a:endParaRPr kumimoji="0" lang="en-US" sz="1200" b="0" i="0" u="none" strike="noStrike" cap="none" normalizeH="0" baseline="0" smtClean="0">
                        <a:ln>
                          <a:noFill/>
                        </a:ln>
                        <a:solidFill>
                          <a:schemeClr val="accent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accent2"/>
                          </a:solidFill>
                          <a:effectLst/>
                          <a:latin typeface="Arial" pitchFamily="34" charset="0"/>
                          <a:cs typeface="Times New Roman" pitchFamily="18" charset="0"/>
                        </a:rPr>
                        <a:t>Returns zero or more values</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1809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accent2"/>
                          </a:solidFill>
                          <a:effectLst/>
                          <a:latin typeface="Arial" pitchFamily="34" charset="0"/>
                          <a:cs typeface="Times New Roman" pitchFamily="18" charset="0"/>
                        </a:rPr>
                        <a:t>IN</a:t>
                      </a:r>
                      <a:endParaRPr kumimoji="0" lang="en-US" sz="1200" b="0" i="0" u="none" strike="noStrike" cap="none" normalizeH="0" baseline="0" smtClean="0">
                        <a:ln>
                          <a:noFill/>
                        </a:ln>
                        <a:solidFill>
                          <a:schemeClr val="accent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accent2"/>
                          </a:solidFill>
                          <a:effectLst/>
                          <a:latin typeface="Arial" pitchFamily="34" charset="0"/>
                          <a:cs typeface="Times New Roman" pitchFamily="18" charset="0"/>
                        </a:rPr>
                        <a:t>Used for modifying comparison operator</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1809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accent2"/>
                          </a:solidFill>
                          <a:effectLst/>
                          <a:latin typeface="Arial" pitchFamily="34" charset="0"/>
                          <a:cs typeface="Times New Roman" pitchFamily="18" charset="0"/>
                        </a:rPr>
                        <a:t>&gt;</a:t>
                      </a:r>
                      <a:endParaRPr kumimoji="0" lang="en-US" sz="1200" b="0" i="0" u="none" strike="noStrike" cap="none" normalizeH="0" baseline="0" smtClean="0">
                        <a:ln>
                          <a:noFill/>
                        </a:ln>
                        <a:solidFill>
                          <a:schemeClr val="accent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accent2"/>
                          </a:solidFill>
                          <a:effectLst/>
                          <a:latin typeface="Arial" pitchFamily="34" charset="0"/>
                          <a:cs typeface="Times New Roman" pitchFamily="18" charset="0"/>
                        </a:rPr>
                        <a:t>Relational Operator</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bl>
          </a:graphicData>
        </a:graphic>
      </p:graphicFrame>
      <p:graphicFrame>
        <p:nvGraphicFramePr>
          <p:cNvPr id="327977" name="Group 297"/>
          <p:cNvGraphicFramePr>
            <a:graphicFrameLocks noGrp="1"/>
          </p:cNvGraphicFramePr>
          <p:nvPr/>
        </p:nvGraphicFramePr>
        <p:xfrm>
          <a:off x="2362200" y="4772025"/>
          <a:ext cx="3962400" cy="1707833"/>
        </p:xfrm>
        <a:graphic>
          <a:graphicData uri="http://schemas.openxmlformats.org/drawingml/2006/table">
            <a:tbl>
              <a:tblPr/>
              <a:tblGrid>
                <a:gridCol w="1143000"/>
                <a:gridCol w="2819400"/>
              </a:tblGrid>
              <a:tr h="3349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accent2"/>
                          </a:solidFill>
                          <a:effectLst/>
                          <a:latin typeface="Arial" pitchFamily="34" charset="0"/>
                          <a:cs typeface="Times New Roman" pitchFamily="18" charset="0"/>
                        </a:rPr>
                        <a:t>Column A</a:t>
                      </a:r>
                      <a:endParaRPr kumimoji="0" lang="en-US" sz="1200" b="0" i="0" u="none" strike="noStrike" cap="none" normalizeH="0" baseline="0" smtClean="0">
                        <a:ln>
                          <a:noFill/>
                        </a:ln>
                        <a:solidFill>
                          <a:schemeClr val="accent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accent2"/>
                          </a:solidFill>
                          <a:effectLst/>
                          <a:latin typeface="Arial" pitchFamily="34" charset="0"/>
                          <a:cs typeface="Times New Roman" pitchFamily="18" charset="0"/>
                        </a:rPr>
                        <a:t>Column B</a:t>
                      </a:r>
                      <a:endParaRPr kumimoji="0" lang="en-US" sz="1200" b="0" i="0" u="none" strike="noStrike" cap="none" normalizeH="0" baseline="0" smtClean="0">
                        <a:ln>
                          <a:noFill/>
                        </a:ln>
                        <a:solidFill>
                          <a:schemeClr val="accent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accent2"/>
                          </a:solidFill>
                          <a:effectLst/>
                          <a:latin typeface="Arial" pitchFamily="34" charset="0"/>
                          <a:cs typeface="Times New Roman" pitchFamily="18" charset="0"/>
                        </a:rPr>
                        <a:t>ALL</a:t>
                      </a:r>
                      <a:endParaRPr kumimoji="0" lang="en-US" sz="1200" b="0" i="0" u="none" strike="noStrike" cap="none" normalizeH="0" baseline="0" smtClean="0">
                        <a:ln>
                          <a:noFill/>
                        </a:ln>
                        <a:solidFill>
                          <a:schemeClr val="accent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accent2"/>
                          </a:solidFill>
                          <a:effectLst/>
                          <a:latin typeface="Arial" pitchFamily="34" charset="0"/>
                        </a:rPr>
                        <a:t>Used for modifying comparison operator</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2921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accent2"/>
                          </a:solidFill>
                          <a:effectLst/>
                          <a:latin typeface="Arial" pitchFamily="34" charset="0"/>
                          <a:cs typeface="Times New Roman" pitchFamily="18" charset="0"/>
                        </a:rPr>
                        <a:t>PIVOT</a:t>
                      </a:r>
                      <a:endParaRPr kumimoji="0" lang="en-US" sz="1200" b="0" i="0" u="none" strike="noStrike" cap="none" normalizeH="0" baseline="0" smtClean="0">
                        <a:ln>
                          <a:noFill/>
                        </a:ln>
                        <a:solidFill>
                          <a:schemeClr val="accent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accent2"/>
                          </a:solidFill>
                          <a:effectLst/>
                          <a:latin typeface="Arial" pitchFamily="34" charset="0"/>
                        </a:rPr>
                        <a:t>Relational Operator</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1809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accent2"/>
                          </a:solidFill>
                          <a:effectLst/>
                          <a:latin typeface="Arial" pitchFamily="34" charset="0"/>
                          <a:cs typeface="Times New Roman" pitchFamily="18" charset="0"/>
                        </a:rPr>
                        <a:t>IN</a:t>
                      </a:r>
                      <a:endParaRPr kumimoji="0" lang="en-US" sz="1200" b="0" i="0" u="none" strike="noStrike" cap="none" normalizeH="0" baseline="0" smtClean="0">
                        <a:ln>
                          <a:noFill/>
                        </a:ln>
                        <a:solidFill>
                          <a:schemeClr val="accent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accent2"/>
                          </a:solidFill>
                          <a:effectLst/>
                          <a:latin typeface="Arial" pitchFamily="34" charset="0"/>
                        </a:rPr>
                        <a:t>Returns zero or more values</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r h="3492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accent2"/>
                          </a:solidFill>
                          <a:effectLst/>
                          <a:latin typeface="Arial" pitchFamily="34" charset="0"/>
                          <a:cs typeface="Times New Roman" pitchFamily="18" charset="0"/>
                        </a:rPr>
                        <a:t>&gt;</a:t>
                      </a:r>
                      <a:endParaRPr kumimoji="0" lang="en-US" sz="1200" b="0" i="0" u="none" strike="noStrike" cap="none" normalizeH="0" baseline="0" smtClean="0">
                        <a:ln>
                          <a:noFill/>
                        </a:ln>
                        <a:solidFill>
                          <a:schemeClr val="accent2"/>
                        </a:solidFill>
                        <a:effectLst/>
                        <a:latin typeface="Arial" pitchFamily="34" charset="0"/>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accent2"/>
                          </a:solidFill>
                          <a:effectLst/>
                          <a:latin typeface="Arial" pitchFamily="34" charset="0"/>
                        </a:rPr>
                        <a:t>Used by aggregate functions</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r>
            </a:tbl>
          </a:graphicData>
        </a:graphic>
      </p:graphicFrame>
      <p:sp>
        <p:nvSpPr>
          <p:cNvPr id="327976" name="Rectangle 296"/>
          <p:cNvSpPr>
            <a:spLocks noChangeArrowheads="1"/>
          </p:cNvSpPr>
          <p:nvPr/>
        </p:nvSpPr>
        <p:spPr bwMode="auto">
          <a:xfrm>
            <a:off x="1525588" y="4267200"/>
            <a:ext cx="6627812"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tabLst>
                <a:tab pos="635000" algn="l"/>
              </a:tabLst>
            </a:pPr>
            <a:r>
              <a:rPr lang="en-US" sz="2000">
                <a:solidFill>
                  <a:schemeClr val="accent2"/>
                </a:solidFill>
                <a:latin typeface="Arial" pitchFamily="34" charset="0"/>
                <a:cs typeface="Times New Roman" pitchFamily="18" charset="0"/>
              </a:rPr>
              <a:t>Answer:</a:t>
            </a:r>
            <a:endParaRPr lang="en-US" sz="1800">
              <a:solidFill>
                <a:schemeClr val="accent2"/>
              </a:solidFill>
              <a:latin typeface="Arial "/>
            </a:endParaRPr>
          </a:p>
        </p:txBody>
      </p:sp>
      <p:sp>
        <p:nvSpPr>
          <p:cNvPr id="327978" name="Text Box 298"/>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Just a minute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327976"/>
                                        </p:tgtEl>
                                        <p:attrNameLst>
                                          <p:attrName>style.visibility</p:attrName>
                                        </p:attrNameLst>
                                      </p:cBhvr>
                                      <p:to>
                                        <p:strVal val="visible"/>
                                      </p:to>
                                    </p:set>
                                    <p:animEffect transition="in" filter="slide(fromLeft)">
                                      <p:cBhvr>
                                        <p:cTn id="7" dur="1000"/>
                                        <p:tgtEl>
                                          <p:spTgt spid="327976"/>
                                        </p:tgtEl>
                                      </p:cBhvr>
                                    </p:animEffect>
                                  </p:childTnLst>
                                </p:cTn>
                              </p:par>
                              <p:par>
                                <p:cTn id="8" presetID="2" presetClass="entr" presetSubtype="8" fill="hold" nodeType="withEffect">
                                  <p:stCondLst>
                                    <p:cond delay="0"/>
                                  </p:stCondLst>
                                  <p:childTnLst>
                                    <p:set>
                                      <p:cBhvr>
                                        <p:cTn id="9" dur="1" fill="hold">
                                          <p:stCondLst>
                                            <p:cond delay="0"/>
                                          </p:stCondLst>
                                        </p:cTn>
                                        <p:tgtEl>
                                          <p:spTgt spid="327977"/>
                                        </p:tgtEl>
                                        <p:attrNameLst>
                                          <p:attrName>style.visibility</p:attrName>
                                        </p:attrNameLst>
                                      </p:cBhvr>
                                      <p:to>
                                        <p:strVal val="visible"/>
                                      </p:to>
                                    </p:set>
                                    <p:anim calcmode="lin" valueType="num">
                                      <p:cBhvr additive="base">
                                        <p:cTn id="10" dur="1000" fill="hold"/>
                                        <p:tgtEl>
                                          <p:spTgt spid="327977"/>
                                        </p:tgtEl>
                                        <p:attrNameLst>
                                          <p:attrName>ppt_x</p:attrName>
                                        </p:attrNameLst>
                                      </p:cBhvr>
                                      <p:tavLst>
                                        <p:tav tm="0">
                                          <p:val>
                                            <p:strVal val="0-#ppt_w/2"/>
                                          </p:val>
                                        </p:tav>
                                        <p:tav tm="100000">
                                          <p:val>
                                            <p:strVal val="#ppt_x"/>
                                          </p:val>
                                        </p:tav>
                                      </p:tavLst>
                                    </p:anim>
                                    <p:anim calcmode="lin" valueType="num">
                                      <p:cBhvr additive="base">
                                        <p:cTn id="11" dur="1000" fill="hold"/>
                                        <p:tgtEl>
                                          <p:spTgt spid="32797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976"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2146"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String functions:</a:t>
            </a:r>
          </a:p>
          <a:p>
            <a:pPr lvl="1">
              <a:buFontTx/>
              <a:buBlip>
                <a:blip r:embed="rId4"/>
              </a:buBlip>
            </a:pPr>
            <a:r>
              <a:rPr lang="en-US" sz="1800">
                <a:solidFill>
                  <a:schemeClr val="accent2"/>
                </a:solidFill>
                <a:latin typeface="Arial "/>
                <a:cs typeface="Times New Roman" pitchFamily="18" charset="0"/>
              </a:rPr>
              <a:t>Can be used to manipulate string values in the result set</a:t>
            </a:r>
          </a:p>
          <a:p>
            <a:pPr lvl="1">
              <a:buFontTx/>
              <a:buBlip>
                <a:blip r:embed="rId4"/>
              </a:buBlip>
            </a:pPr>
            <a:r>
              <a:rPr lang="en-US" sz="1800">
                <a:solidFill>
                  <a:schemeClr val="accent2"/>
                </a:solidFill>
                <a:latin typeface="Arial "/>
                <a:cs typeface="Times New Roman" pitchFamily="18" charset="0"/>
              </a:rPr>
              <a:t>Can only be used with char and varchar data types</a:t>
            </a:r>
          </a:p>
          <a:p>
            <a:pPr lvl="1">
              <a:buFontTx/>
              <a:buBlip>
                <a:blip r:embed="rId4"/>
              </a:buBlip>
            </a:pPr>
            <a:r>
              <a:rPr lang="en-US" sz="1800">
                <a:solidFill>
                  <a:schemeClr val="accent2"/>
                </a:solidFill>
                <a:latin typeface="Arial "/>
                <a:cs typeface="Times New Roman" pitchFamily="18" charset="0"/>
              </a:rPr>
              <a:t>Syntax:</a:t>
            </a:r>
          </a:p>
          <a:p>
            <a:pPr lvl="2">
              <a:buFontTx/>
              <a:buNone/>
            </a:pPr>
            <a:r>
              <a:rPr lang="en-US" sz="1800">
                <a:solidFill>
                  <a:schemeClr val="accent2"/>
                </a:solidFill>
                <a:latin typeface="Courier New" pitchFamily="49" charset="0"/>
                <a:cs typeface="Times New Roman" pitchFamily="18" charset="0"/>
              </a:rPr>
              <a:t>SELECT function_name (parameters)</a:t>
            </a:r>
          </a:p>
          <a:p>
            <a:pPr>
              <a:buFontTx/>
              <a:buNone/>
            </a:pPr>
            <a:r>
              <a:rPr lang="en-US" sz="2000">
                <a:solidFill>
                  <a:schemeClr val="accent2"/>
                </a:solidFill>
                <a:latin typeface="Arial" pitchFamily="34" charset="0"/>
                <a:cs typeface="Times New Roman" pitchFamily="18" charset="0"/>
              </a:rPr>
              <a:t>	Let’s see how…</a:t>
            </a:r>
          </a:p>
        </p:txBody>
      </p:sp>
      <p:sp>
        <p:nvSpPr>
          <p:cNvPr id="262147"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String Functions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02"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pitchFamily="34" charset="0"/>
                <a:cs typeface="Times New Roman" pitchFamily="18" charset="0"/>
              </a:rPr>
              <a:t>Problem Statement:</a:t>
            </a:r>
          </a:p>
          <a:p>
            <a:pPr lvl="1">
              <a:buFontTx/>
              <a:buBlip>
                <a:blip r:embed="rId4"/>
              </a:buBlip>
            </a:pPr>
            <a:r>
              <a:rPr lang="en-IN" sz="1800">
                <a:solidFill>
                  <a:schemeClr val="accent2"/>
                </a:solidFill>
                <a:latin typeface="Arial" pitchFamily="34" charset="0"/>
              </a:rPr>
              <a:t>You are a database developer of AdventureWorks, Inc. The management wants to view the average quantity ordered for each product group. The data should be displayed in the descending order of ProductID.</a:t>
            </a:r>
          </a:p>
          <a:p>
            <a:pPr lvl="1">
              <a:buFontTx/>
              <a:buNone/>
            </a:pPr>
            <a:r>
              <a:rPr lang="en-IN" sz="1800">
                <a:solidFill>
                  <a:schemeClr val="accent2"/>
                </a:solidFill>
                <a:latin typeface="Arial" pitchFamily="34" charset="0"/>
              </a:rPr>
              <a:t>	The sales details are stored in the SalesOrderHeader and SalesOrderDetails tables in the AdventureWorks database. How will you generate this report?</a:t>
            </a:r>
          </a:p>
        </p:txBody>
      </p:sp>
      <p:sp>
        <p:nvSpPr>
          <p:cNvPr id="307203" name="Text Box 3"/>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Demo: Summarizing and Grouping Data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9250"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6075" indent="-346075">
              <a:buFontTx/>
              <a:buBlip>
                <a:blip r:embed="rId3"/>
              </a:buBlip>
            </a:pPr>
            <a:r>
              <a:rPr lang="en-US" sz="2000">
                <a:solidFill>
                  <a:schemeClr val="accent2"/>
                </a:solidFill>
                <a:latin typeface="Arial" pitchFamily="34" charset="0"/>
                <a:cs typeface="Times New Roman" pitchFamily="18" charset="0"/>
              </a:rPr>
              <a:t>Solution:</a:t>
            </a:r>
          </a:p>
          <a:p>
            <a:pPr marL="736600" lvl="1" indent="-276225">
              <a:buFontTx/>
              <a:buBlip>
                <a:blip r:embed="rId4"/>
              </a:buBlip>
            </a:pPr>
            <a:r>
              <a:rPr lang="en-US" sz="1800">
                <a:solidFill>
                  <a:schemeClr val="accent2"/>
                </a:solidFill>
                <a:latin typeface="Arial "/>
              </a:rPr>
              <a:t>To solve the preceding problem, you need to perform the following tasks:</a:t>
            </a:r>
          </a:p>
          <a:p>
            <a:pPr marL="1198563" lvl="2" indent="-288925">
              <a:buFontTx/>
              <a:buNone/>
            </a:pPr>
            <a:r>
              <a:rPr lang="en-US" sz="1600">
                <a:solidFill>
                  <a:schemeClr val="accent2"/>
                </a:solidFill>
                <a:latin typeface="Arial "/>
              </a:rPr>
              <a:t>1.  Create a query.</a:t>
            </a:r>
          </a:p>
          <a:p>
            <a:pPr marL="1198563" lvl="2" indent="-288925">
              <a:buFontTx/>
              <a:buNone/>
            </a:pPr>
            <a:r>
              <a:rPr lang="en-US" sz="1600">
                <a:solidFill>
                  <a:schemeClr val="accent2"/>
                </a:solidFill>
                <a:latin typeface="Arial "/>
              </a:rPr>
              <a:t>2.  Execute the query to verify the result.</a:t>
            </a:r>
          </a:p>
        </p:txBody>
      </p:sp>
      <p:sp>
        <p:nvSpPr>
          <p:cNvPr id="309251" name="Text Box 3"/>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Demo: Summarizing and Grouping Data (Contd.)</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1298"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6075" indent="-346075">
              <a:buFontTx/>
              <a:buBlip>
                <a:blip r:embed="rId3"/>
              </a:buBlip>
            </a:pPr>
            <a:r>
              <a:rPr lang="en-US" sz="2000">
                <a:solidFill>
                  <a:schemeClr val="accent2"/>
                </a:solidFill>
                <a:latin typeface="Arial" pitchFamily="34" charset="0"/>
                <a:cs typeface="Times New Roman" pitchFamily="18" charset="0"/>
              </a:rPr>
              <a:t>In this session, you learned that:</a:t>
            </a:r>
          </a:p>
          <a:p>
            <a:pPr marL="736600" lvl="1" indent="-276225">
              <a:buFontTx/>
              <a:buBlip>
                <a:blip r:embed="rId4"/>
              </a:buBlip>
            </a:pPr>
            <a:r>
              <a:rPr lang="en-US" sz="1800">
                <a:solidFill>
                  <a:schemeClr val="accent2"/>
                </a:solidFill>
                <a:latin typeface="Arial "/>
              </a:rPr>
              <a:t>The string functions are used to format data in the result set.</a:t>
            </a:r>
          </a:p>
          <a:p>
            <a:pPr marL="736600" lvl="1" indent="-276225">
              <a:buFontTx/>
              <a:buBlip>
                <a:blip r:embed="rId4"/>
              </a:buBlip>
            </a:pPr>
            <a:r>
              <a:rPr lang="en-US" sz="1800">
                <a:solidFill>
                  <a:schemeClr val="accent2"/>
                </a:solidFill>
                <a:latin typeface="Arial "/>
              </a:rPr>
              <a:t>The date functions are used to manipulate date values.</a:t>
            </a:r>
          </a:p>
          <a:p>
            <a:pPr marL="736600" lvl="1" indent="-276225">
              <a:buFontTx/>
              <a:buBlip>
                <a:blip r:embed="rId4"/>
              </a:buBlip>
            </a:pPr>
            <a:r>
              <a:rPr lang="en-US" sz="1800">
                <a:solidFill>
                  <a:schemeClr val="accent2"/>
                </a:solidFill>
                <a:latin typeface="Arial "/>
              </a:rPr>
              <a:t>The mathematical functions are used to perform numerical operations.</a:t>
            </a:r>
          </a:p>
          <a:p>
            <a:pPr marL="736600" lvl="1" indent="-276225">
              <a:buFontTx/>
              <a:buBlip>
                <a:blip r:embed="rId4"/>
              </a:buBlip>
            </a:pPr>
            <a:r>
              <a:rPr lang="en-US" sz="1800">
                <a:solidFill>
                  <a:schemeClr val="accent2"/>
                </a:solidFill>
                <a:latin typeface="Arial "/>
                <a:cs typeface="Times New Roman" pitchFamily="18" charset="0"/>
              </a:rPr>
              <a:t>The ranking functions are used to generate sequential numbers for each row or to give a rank based on specific criteria.</a:t>
            </a:r>
            <a:r>
              <a:rPr lang="en-US" sz="1800">
                <a:solidFill>
                  <a:schemeClr val="accent2"/>
                </a:solidFill>
                <a:latin typeface="Arial "/>
              </a:rPr>
              <a:t> </a:t>
            </a:r>
          </a:p>
          <a:p>
            <a:pPr marL="736600" lvl="1" indent="-276225">
              <a:buFontTx/>
              <a:buBlip>
                <a:blip r:embed="rId4"/>
              </a:buBlip>
            </a:pPr>
            <a:r>
              <a:rPr lang="en-US" sz="1800">
                <a:solidFill>
                  <a:schemeClr val="accent2"/>
                </a:solidFill>
                <a:latin typeface="Arial "/>
              </a:rPr>
              <a:t>The system functions are used to query system tables.</a:t>
            </a:r>
          </a:p>
          <a:p>
            <a:pPr marL="736600" lvl="1" indent="-276225">
              <a:buFontTx/>
              <a:buBlip>
                <a:blip r:embed="rId4"/>
              </a:buBlip>
            </a:pPr>
            <a:r>
              <a:rPr lang="en-US" sz="1800">
                <a:solidFill>
                  <a:schemeClr val="accent2"/>
                </a:solidFill>
                <a:latin typeface="Arial "/>
              </a:rPr>
              <a:t>The aggregate functions, such as </a:t>
            </a:r>
            <a:r>
              <a:rPr lang="en-US" sz="1800">
                <a:solidFill>
                  <a:schemeClr val="accent2"/>
                </a:solidFill>
                <a:latin typeface="Courier New" pitchFamily="49" charset="0"/>
              </a:rPr>
              <a:t>avg</a:t>
            </a:r>
            <a:r>
              <a:rPr lang="en-US" sz="1800">
                <a:solidFill>
                  <a:schemeClr val="accent2"/>
                </a:solidFill>
                <a:latin typeface="Arial "/>
              </a:rPr>
              <a:t>, </a:t>
            </a:r>
            <a:r>
              <a:rPr lang="en-US" sz="1800">
                <a:solidFill>
                  <a:schemeClr val="accent2"/>
                </a:solidFill>
                <a:latin typeface="Courier New" pitchFamily="49" charset="0"/>
              </a:rPr>
              <a:t>count</a:t>
            </a:r>
            <a:r>
              <a:rPr lang="en-US" sz="1800">
                <a:solidFill>
                  <a:schemeClr val="accent2"/>
                </a:solidFill>
                <a:latin typeface="Arial "/>
              </a:rPr>
              <a:t>, </a:t>
            </a:r>
            <a:r>
              <a:rPr lang="en-US" sz="1800">
                <a:solidFill>
                  <a:schemeClr val="accent2"/>
                </a:solidFill>
                <a:latin typeface="Courier New" pitchFamily="49" charset="0"/>
              </a:rPr>
              <a:t>min</a:t>
            </a:r>
            <a:r>
              <a:rPr lang="en-US" sz="1800">
                <a:solidFill>
                  <a:schemeClr val="accent2"/>
                </a:solidFill>
                <a:latin typeface="Arial "/>
              </a:rPr>
              <a:t>, </a:t>
            </a:r>
            <a:r>
              <a:rPr lang="en-US" sz="1800">
                <a:solidFill>
                  <a:schemeClr val="accent2"/>
                </a:solidFill>
                <a:latin typeface="Courier New" pitchFamily="49" charset="0"/>
              </a:rPr>
              <a:t>max</a:t>
            </a:r>
            <a:r>
              <a:rPr lang="en-US" sz="1800">
                <a:solidFill>
                  <a:schemeClr val="accent2"/>
                </a:solidFill>
                <a:latin typeface="Arial "/>
              </a:rPr>
              <a:t>, and </a:t>
            </a:r>
            <a:r>
              <a:rPr lang="en-US" sz="1800">
                <a:solidFill>
                  <a:schemeClr val="accent2"/>
                </a:solidFill>
                <a:latin typeface="Courier New" pitchFamily="49" charset="0"/>
              </a:rPr>
              <a:t>sum</a:t>
            </a:r>
            <a:r>
              <a:rPr lang="en-US" sz="1800">
                <a:solidFill>
                  <a:schemeClr val="accent2"/>
                </a:solidFill>
                <a:latin typeface="Arial "/>
              </a:rPr>
              <a:t> are used to retrieve summarized data.</a:t>
            </a:r>
          </a:p>
          <a:p>
            <a:pPr marL="736600" lvl="1" indent="-276225">
              <a:buFontTx/>
              <a:buBlip>
                <a:blip r:embed="rId4"/>
              </a:buBlip>
            </a:pPr>
            <a:r>
              <a:rPr lang="en-US" sz="1800">
                <a:solidFill>
                  <a:schemeClr val="accent2"/>
                </a:solidFill>
                <a:latin typeface="Arial "/>
              </a:rPr>
              <a:t>The GROUP BY and PIVOT clauses are used to group the result set.</a:t>
            </a:r>
          </a:p>
          <a:p>
            <a:pPr marL="736600" lvl="1" indent="-276225">
              <a:buFontTx/>
              <a:buBlip>
                <a:blip r:embed="rId4"/>
              </a:buBlip>
            </a:pPr>
            <a:r>
              <a:rPr lang="en-US" sz="1800">
                <a:solidFill>
                  <a:schemeClr val="accent2"/>
                </a:solidFill>
                <a:latin typeface="Arial "/>
              </a:rPr>
              <a:t>The COMPUTE and COMPUTE BY clauses are used to calculate summarized values in a grouped result set.</a:t>
            </a:r>
          </a:p>
        </p:txBody>
      </p:sp>
      <p:sp>
        <p:nvSpPr>
          <p:cNvPr id="311299" name="Text Box 3"/>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rPr>
              <a:t>Summary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4194"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Date functions:</a:t>
            </a:r>
          </a:p>
          <a:p>
            <a:pPr lvl="1">
              <a:buFontTx/>
              <a:buBlip>
                <a:blip r:embed="rId4"/>
              </a:buBlip>
            </a:pPr>
            <a:r>
              <a:rPr lang="en-US" sz="1800">
                <a:solidFill>
                  <a:schemeClr val="accent2"/>
                </a:solidFill>
                <a:latin typeface="Arial "/>
                <a:cs typeface="Times New Roman" pitchFamily="18" charset="0"/>
              </a:rPr>
              <a:t>Can be used to manipulate datetime values, perform arithmetic operations, and perform date parsing </a:t>
            </a:r>
          </a:p>
          <a:p>
            <a:pPr>
              <a:buFontTx/>
              <a:buNone/>
            </a:pPr>
            <a:r>
              <a:rPr lang="en-US" sz="2000">
                <a:solidFill>
                  <a:schemeClr val="accent2"/>
                </a:solidFill>
                <a:latin typeface="Arial" pitchFamily="34" charset="0"/>
                <a:cs typeface="Times New Roman" pitchFamily="18" charset="0"/>
              </a:rPr>
              <a:t>	Let’s see how…</a:t>
            </a:r>
            <a:endParaRPr lang="en-US">
              <a:solidFill>
                <a:schemeClr val="accent2"/>
              </a:solidFill>
              <a:latin typeface="Arial "/>
            </a:endParaRPr>
          </a:p>
        </p:txBody>
      </p:sp>
      <p:sp>
        <p:nvSpPr>
          <p:cNvPr id="264195"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Date Functions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42"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Mathematical functions:</a:t>
            </a:r>
          </a:p>
          <a:p>
            <a:pPr lvl="1">
              <a:buFontTx/>
              <a:buBlip>
                <a:blip r:embed="rId4"/>
              </a:buBlip>
            </a:pPr>
            <a:r>
              <a:rPr lang="en-US" sz="1800">
                <a:solidFill>
                  <a:schemeClr val="accent2"/>
                </a:solidFill>
                <a:latin typeface="Arial "/>
                <a:cs typeface="Times New Roman" pitchFamily="18" charset="0"/>
              </a:rPr>
              <a:t>Can be used to manipulate numeric values in a result set</a:t>
            </a:r>
          </a:p>
          <a:p>
            <a:pPr>
              <a:buFontTx/>
              <a:buNone/>
            </a:pPr>
            <a:r>
              <a:rPr lang="en-US" sz="2000">
                <a:solidFill>
                  <a:schemeClr val="accent2"/>
                </a:solidFill>
                <a:latin typeface="Arial" pitchFamily="34" charset="0"/>
                <a:cs typeface="Times New Roman" pitchFamily="18" charset="0"/>
              </a:rPr>
              <a:t>	Let’s see how…</a:t>
            </a:r>
            <a:endParaRPr lang="en-US" sz="2000" i="1">
              <a:solidFill>
                <a:schemeClr val="accent2"/>
              </a:solidFill>
              <a:latin typeface="Arial "/>
              <a:cs typeface="Times New Roman" pitchFamily="18" charset="0"/>
            </a:endParaRPr>
          </a:p>
        </p:txBody>
      </p:sp>
      <p:sp>
        <p:nvSpPr>
          <p:cNvPr id="266243"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Mathematical Functions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8290" name="Text Box 2"/>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Just a minute </a:t>
            </a:r>
          </a:p>
        </p:txBody>
      </p:sp>
      <p:sp>
        <p:nvSpPr>
          <p:cNvPr id="268294" name="Rectangle 6"/>
          <p:cNvSpPr>
            <a:spLocks noChangeArrowheads="1"/>
          </p:cNvSpPr>
          <p:nvPr/>
        </p:nvSpPr>
        <p:spPr bwMode="auto">
          <a:xfrm>
            <a:off x="1525588" y="1600200"/>
            <a:ext cx="7313612" cy="27447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pPr>
            <a:r>
              <a:rPr lang="en-US" sz="2000">
                <a:solidFill>
                  <a:schemeClr val="accent2"/>
                </a:solidFill>
                <a:latin typeface="Arial" pitchFamily="34" charset="0"/>
              </a:rPr>
              <a:t>Identify the utility of the datepart function.</a:t>
            </a:r>
            <a:endParaRPr lang="fr-FR" sz="2000">
              <a:solidFill>
                <a:schemeClr val="accent2"/>
              </a:solidFill>
              <a:latin typeface="Arial" pitchFamily="34" charset="0"/>
            </a:endParaRPr>
          </a:p>
        </p:txBody>
      </p:sp>
      <p:sp>
        <p:nvSpPr>
          <p:cNvPr id="268296" name="Rectangle 8"/>
          <p:cNvSpPr>
            <a:spLocks noChangeArrowheads="1"/>
          </p:cNvSpPr>
          <p:nvPr/>
        </p:nvSpPr>
        <p:spPr bwMode="auto">
          <a:xfrm>
            <a:off x="1525588" y="4800600"/>
            <a:ext cx="6627812" cy="1219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tabLst>
                <a:tab pos="635000" algn="l"/>
              </a:tabLst>
            </a:pPr>
            <a:r>
              <a:rPr lang="en-US" sz="2000">
                <a:solidFill>
                  <a:schemeClr val="accent2"/>
                </a:solidFill>
                <a:latin typeface="Arial" pitchFamily="34" charset="0"/>
                <a:cs typeface="Times New Roman" pitchFamily="18" charset="0"/>
              </a:rPr>
              <a:t>Answer:</a:t>
            </a:r>
          </a:p>
          <a:p>
            <a:pPr marL="798513" lvl="1" indent="-333375">
              <a:spcBef>
                <a:spcPct val="20000"/>
              </a:spcBef>
              <a:buFontTx/>
              <a:buBlip>
                <a:blip r:embed="rId4"/>
              </a:buBlip>
              <a:tabLst>
                <a:tab pos="635000" algn="l"/>
              </a:tabLst>
            </a:pPr>
            <a:r>
              <a:rPr lang="en-US" sz="1800">
                <a:solidFill>
                  <a:schemeClr val="accent2"/>
                </a:solidFill>
                <a:latin typeface="Arial "/>
              </a:rPr>
              <a:t>The datepart function is used to extract different parts of a date value.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268296"/>
                                        </p:tgtEl>
                                        <p:attrNameLst>
                                          <p:attrName>style.visibility</p:attrName>
                                        </p:attrNameLst>
                                      </p:cBhvr>
                                      <p:to>
                                        <p:strVal val="visible"/>
                                      </p:to>
                                    </p:set>
                                    <p:animEffect transition="in" filter="slide(fromLeft)">
                                      <p:cBhvr>
                                        <p:cTn id="7" dur="500"/>
                                        <p:tgtEl>
                                          <p:spTgt spid="2682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296"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2386" name="Text Box 2"/>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Just a minute</a:t>
            </a:r>
          </a:p>
        </p:txBody>
      </p:sp>
      <p:sp>
        <p:nvSpPr>
          <p:cNvPr id="272389" name="Rectangle 5"/>
          <p:cNvSpPr>
            <a:spLocks noChangeArrowheads="1"/>
          </p:cNvSpPr>
          <p:nvPr/>
        </p:nvSpPr>
        <p:spPr bwMode="auto">
          <a:xfrm>
            <a:off x="1525588" y="1598613"/>
            <a:ext cx="7313612" cy="27447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pPr>
            <a:r>
              <a:rPr lang="en-US" sz="2000">
                <a:solidFill>
                  <a:schemeClr val="accent2"/>
                </a:solidFill>
                <a:latin typeface="Arial "/>
              </a:rPr>
              <a:t>The management of AdventureWorks wants to increase the shift time from 8 hours to 10 hours. Calculate the end time of the shifts based on their start time.</a:t>
            </a:r>
            <a:endParaRPr lang="fr-FR" sz="2000">
              <a:solidFill>
                <a:schemeClr val="accent2"/>
              </a:solidFill>
              <a:latin typeface="Arial "/>
            </a:endParaRPr>
          </a:p>
        </p:txBody>
      </p:sp>
      <p:sp>
        <p:nvSpPr>
          <p:cNvPr id="272391" name="Rectangle 7"/>
          <p:cNvSpPr>
            <a:spLocks noChangeArrowheads="1"/>
          </p:cNvSpPr>
          <p:nvPr/>
        </p:nvSpPr>
        <p:spPr bwMode="auto">
          <a:xfrm>
            <a:off x="1525588" y="4800600"/>
            <a:ext cx="6627812" cy="1219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tabLst>
                <a:tab pos="635000" algn="l"/>
              </a:tabLst>
            </a:pPr>
            <a:r>
              <a:rPr lang="en-US" sz="2000">
                <a:solidFill>
                  <a:schemeClr val="accent2"/>
                </a:solidFill>
                <a:latin typeface="Arial" pitchFamily="34" charset="0"/>
                <a:cs typeface="Times New Roman" pitchFamily="18" charset="0"/>
              </a:rPr>
              <a:t>Answer:</a:t>
            </a:r>
          </a:p>
          <a:p>
            <a:pPr marL="798513" lvl="1" indent="-333375">
              <a:spcBef>
                <a:spcPct val="20000"/>
              </a:spcBef>
              <a:buFontTx/>
              <a:buBlip>
                <a:blip r:embed="rId4"/>
              </a:buBlip>
              <a:tabLst>
                <a:tab pos="635000" algn="l"/>
              </a:tabLst>
            </a:pPr>
            <a:r>
              <a:rPr lang="en-US" sz="1800">
                <a:solidFill>
                  <a:schemeClr val="accent2"/>
                </a:solidFill>
                <a:latin typeface="Courier New" pitchFamily="49" charset="0"/>
              </a:rPr>
              <a:t>SELECT ShiftID, StartTime, 'EndTime' = dateadd(hh, 10, StartTime) FROM HumanResources.Shift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272391"/>
                                        </p:tgtEl>
                                        <p:attrNameLst>
                                          <p:attrName>style.visibility</p:attrName>
                                        </p:attrNameLst>
                                      </p:cBhvr>
                                      <p:to>
                                        <p:strVal val="visible"/>
                                      </p:to>
                                    </p:set>
                                    <p:animEffect transition="in" filter="slide(fromLeft)">
                                      <p:cBhvr>
                                        <p:cTn id="7" dur="500"/>
                                        <p:tgtEl>
                                          <p:spTgt spid="2723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391"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4434"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Ranking functions:</a:t>
            </a:r>
          </a:p>
          <a:p>
            <a:pPr lvl="1">
              <a:buFontTx/>
              <a:buBlip>
                <a:blip r:embed="rId4"/>
              </a:buBlip>
            </a:pPr>
            <a:r>
              <a:rPr lang="en-US" sz="1800">
                <a:solidFill>
                  <a:schemeClr val="accent2"/>
                </a:solidFill>
                <a:latin typeface="Arial "/>
                <a:cs typeface="Times New Roman" pitchFamily="18" charset="0"/>
              </a:rPr>
              <a:t>Can be used to </a:t>
            </a:r>
            <a:r>
              <a:rPr lang="en-US" sz="1800">
                <a:solidFill>
                  <a:schemeClr val="accent2"/>
                </a:solidFill>
                <a:latin typeface="Arial "/>
              </a:rPr>
              <a:t>generate sequential numbers for each row or to give a rank based on specific criteria</a:t>
            </a:r>
            <a:r>
              <a:rPr lang="en-IN" sz="1800">
                <a:solidFill>
                  <a:schemeClr val="accent2"/>
                </a:solidFill>
                <a:latin typeface="Arial "/>
              </a:rPr>
              <a:t> </a:t>
            </a:r>
          </a:p>
          <a:p>
            <a:pPr lvl="1">
              <a:buFontTx/>
              <a:buBlip>
                <a:blip r:embed="rId4"/>
              </a:buBlip>
            </a:pPr>
            <a:r>
              <a:rPr lang="en-IN" sz="1800">
                <a:solidFill>
                  <a:schemeClr val="accent2"/>
                </a:solidFill>
                <a:latin typeface="Arial "/>
              </a:rPr>
              <a:t>Supported by SQL Server are:</a:t>
            </a:r>
          </a:p>
          <a:p>
            <a:pPr lvl="2">
              <a:buFontTx/>
              <a:buBlip>
                <a:blip r:embed="rId4"/>
              </a:buBlip>
            </a:pPr>
            <a:r>
              <a:rPr lang="en-US" sz="1600">
                <a:solidFill>
                  <a:schemeClr val="accent2"/>
                </a:solidFill>
                <a:latin typeface="Courier New" pitchFamily="49" charset="0"/>
                <a:cs typeface="Times New Roman" pitchFamily="18" charset="0"/>
              </a:rPr>
              <a:t>row_number</a:t>
            </a:r>
          </a:p>
          <a:p>
            <a:pPr lvl="2">
              <a:buFontTx/>
              <a:buBlip>
                <a:blip r:embed="rId4"/>
              </a:buBlip>
            </a:pPr>
            <a:r>
              <a:rPr lang="en-US" sz="1600">
                <a:solidFill>
                  <a:schemeClr val="accent2"/>
                </a:solidFill>
                <a:latin typeface="Courier New" pitchFamily="49" charset="0"/>
                <a:cs typeface="Times New Roman" pitchFamily="18" charset="0"/>
              </a:rPr>
              <a:t>rank</a:t>
            </a:r>
          </a:p>
          <a:p>
            <a:pPr lvl="2">
              <a:buFontTx/>
              <a:buBlip>
                <a:blip r:embed="rId4"/>
              </a:buBlip>
            </a:pPr>
            <a:r>
              <a:rPr lang="en-US" sz="1600">
                <a:solidFill>
                  <a:schemeClr val="accent2"/>
                </a:solidFill>
                <a:latin typeface="Courier New" pitchFamily="49" charset="0"/>
                <a:cs typeface="Times New Roman" pitchFamily="18" charset="0"/>
              </a:rPr>
              <a:t>dense_rank</a:t>
            </a:r>
          </a:p>
          <a:p>
            <a:pPr>
              <a:buFontTx/>
              <a:buNone/>
            </a:pPr>
            <a:r>
              <a:rPr lang="en-US" sz="2000">
                <a:solidFill>
                  <a:schemeClr val="accent2"/>
                </a:solidFill>
                <a:latin typeface="Arial" pitchFamily="34" charset="0"/>
                <a:cs typeface="Times New Roman" pitchFamily="18" charset="0"/>
              </a:rPr>
              <a:t>	Let’s see how…</a:t>
            </a:r>
            <a:endParaRPr lang="en-US" sz="2000" i="1">
              <a:solidFill>
                <a:schemeClr val="accent2"/>
              </a:solidFill>
              <a:latin typeface="Arial "/>
              <a:cs typeface="Times New Roman" pitchFamily="18" charset="0"/>
            </a:endParaRPr>
          </a:p>
        </p:txBody>
      </p:sp>
      <p:sp>
        <p:nvSpPr>
          <p:cNvPr id="274435"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Ranking Functions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482"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
                <a:cs typeface="Times New Roman" pitchFamily="18" charset="0"/>
              </a:rPr>
              <a:t>System functions:</a:t>
            </a:r>
          </a:p>
          <a:p>
            <a:pPr lvl="1">
              <a:buFontTx/>
              <a:buBlip>
                <a:blip r:embed="rId4"/>
              </a:buBlip>
            </a:pPr>
            <a:r>
              <a:rPr lang="en-US" sz="1800">
                <a:solidFill>
                  <a:schemeClr val="accent2"/>
                </a:solidFill>
                <a:latin typeface="Arial "/>
                <a:cs typeface="Times New Roman" pitchFamily="18" charset="0"/>
              </a:rPr>
              <a:t>Can be used to </a:t>
            </a:r>
            <a:r>
              <a:rPr lang="en-US" sz="1800">
                <a:solidFill>
                  <a:schemeClr val="accent2"/>
                </a:solidFill>
                <a:latin typeface="Arial "/>
              </a:rPr>
              <a:t>query system tables</a:t>
            </a:r>
            <a:r>
              <a:rPr lang="en-IN" sz="1800">
                <a:solidFill>
                  <a:schemeClr val="accent2"/>
                </a:solidFill>
                <a:latin typeface="Arial "/>
              </a:rPr>
              <a:t> </a:t>
            </a:r>
          </a:p>
          <a:p>
            <a:pPr lvl="1">
              <a:buFontTx/>
              <a:buBlip>
                <a:blip r:embed="rId4"/>
              </a:buBlip>
            </a:pPr>
            <a:r>
              <a:rPr lang="en-IN" sz="1800">
                <a:solidFill>
                  <a:schemeClr val="accent2"/>
                </a:solidFill>
                <a:latin typeface="Arial "/>
              </a:rPr>
              <a:t>Commonly used in SQL Server are:</a:t>
            </a:r>
          </a:p>
          <a:p>
            <a:pPr lvl="2">
              <a:buFontTx/>
              <a:buBlip>
                <a:blip r:embed="rId4"/>
              </a:buBlip>
            </a:pPr>
            <a:r>
              <a:rPr lang="en-US" sz="1600">
                <a:solidFill>
                  <a:schemeClr val="accent2"/>
                </a:solidFill>
                <a:latin typeface="Courier New" pitchFamily="49" charset="0"/>
                <a:cs typeface="Times New Roman" pitchFamily="18" charset="0"/>
              </a:rPr>
              <a:t>host_id</a:t>
            </a:r>
          </a:p>
          <a:p>
            <a:pPr lvl="2">
              <a:buFontTx/>
              <a:buBlip>
                <a:blip r:embed="rId4"/>
              </a:buBlip>
            </a:pPr>
            <a:r>
              <a:rPr lang="en-US" sz="1600">
                <a:solidFill>
                  <a:schemeClr val="accent2"/>
                </a:solidFill>
                <a:latin typeface="Courier New" pitchFamily="49" charset="0"/>
                <a:cs typeface="Times New Roman" pitchFamily="18" charset="0"/>
              </a:rPr>
              <a:t>host_name</a:t>
            </a:r>
          </a:p>
          <a:p>
            <a:pPr lvl="2">
              <a:buFontTx/>
              <a:buBlip>
                <a:blip r:embed="rId4"/>
              </a:buBlip>
            </a:pPr>
            <a:r>
              <a:rPr lang="en-US" sz="1600">
                <a:solidFill>
                  <a:schemeClr val="accent2"/>
                </a:solidFill>
                <a:latin typeface="Courier New" pitchFamily="49" charset="0"/>
                <a:cs typeface="Times New Roman" pitchFamily="18" charset="0"/>
              </a:rPr>
              <a:t>suser_id</a:t>
            </a:r>
            <a:endParaRPr lang="en-US" sz="1600">
              <a:solidFill>
                <a:schemeClr val="accent2"/>
              </a:solidFill>
              <a:latin typeface="Arial "/>
              <a:cs typeface="Times New Roman" pitchFamily="18" charset="0"/>
            </a:endParaRPr>
          </a:p>
          <a:p>
            <a:pPr>
              <a:buFontTx/>
              <a:buNone/>
            </a:pPr>
            <a:r>
              <a:rPr lang="en-US" sz="2000">
                <a:solidFill>
                  <a:schemeClr val="accent2"/>
                </a:solidFill>
                <a:latin typeface="Arial" pitchFamily="34" charset="0"/>
                <a:cs typeface="Times New Roman" pitchFamily="18" charset="0"/>
              </a:rPr>
              <a:t>	Let’s see how…</a:t>
            </a:r>
            <a:endParaRPr lang="en-US" sz="2000" i="1">
              <a:solidFill>
                <a:schemeClr val="accent2"/>
              </a:solidFill>
              <a:latin typeface="Arial "/>
              <a:cs typeface="Times New Roman" pitchFamily="18" charset="0"/>
            </a:endParaRPr>
          </a:p>
        </p:txBody>
      </p:sp>
      <p:sp>
        <p:nvSpPr>
          <p:cNvPr id="276483" name="Text Box 3"/>
          <p:cNvSpPr txBox="1">
            <a:spLocks noChangeArrowheads="1"/>
          </p:cNvSpPr>
          <p:nvPr/>
        </p:nvSpPr>
        <p:spPr bwMode="auto">
          <a:xfrm>
            <a:off x="152400" y="714375"/>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System Functions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0578"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pitchFamily="34" charset="0"/>
                <a:cs typeface="Times New Roman" pitchFamily="18" charset="0"/>
              </a:rPr>
              <a:t>Problem Statement:</a:t>
            </a:r>
          </a:p>
          <a:p>
            <a:pPr lvl="1">
              <a:buFontTx/>
              <a:buBlip>
                <a:blip r:embed="rId4"/>
              </a:buBlip>
            </a:pPr>
            <a:r>
              <a:rPr lang="en-IN" sz="1800">
                <a:solidFill>
                  <a:schemeClr val="accent2"/>
                </a:solidFill>
                <a:latin typeface="Arial" pitchFamily="34" charset="0"/>
              </a:rPr>
              <a:t>The management at AdventureWorks, Inc. wants to view a report that displays the employee ID, designation, and age of the employees who are working as a marketing manager or a marketing specialist. The data should be displayed in uppercase. </a:t>
            </a:r>
          </a:p>
          <a:p>
            <a:pPr lvl="1">
              <a:buFontTx/>
              <a:buNone/>
            </a:pPr>
            <a:r>
              <a:rPr lang="en-IN" sz="1800">
                <a:solidFill>
                  <a:schemeClr val="accent2"/>
                </a:solidFill>
                <a:latin typeface="Arial" pitchFamily="34" charset="0"/>
              </a:rPr>
              <a:t>	The employee details are stored in the Employee table in the AdventureWorks database. How will you display the required data?</a:t>
            </a:r>
          </a:p>
        </p:txBody>
      </p:sp>
      <p:sp>
        <p:nvSpPr>
          <p:cNvPr id="280579" name="Text Box 3"/>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Demo: Customizing the Result Set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QMDS2005_Session02">
  <a:themeElements>
    <a:clrScheme name="IEC_Slides_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IEC_Slides_Templa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EC_Slides_Templat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IEC_Slides_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EC_Slides_Templat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IEC_Slides_Templat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IEC_Slides_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IEC_Slides_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IEC_Slides_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QMDS2005_Session02</Template>
  <TotalTime>0</TotalTime>
  <Words>2060</Words>
  <Application>Microsoft Office PowerPoint</Application>
  <PresentationFormat>On-screen Show (4:3)</PresentationFormat>
  <Paragraphs>283</Paragraphs>
  <Slides>22</Slides>
  <Notes>22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Times New Roman</vt:lpstr>
      <vt:lpstr>Arial</vt:lpstr>
      <vt:lpstr>Tahoma</vt:lpstr>
      <vt:lpstr>Arial </vt:lpstr>
      <vt:lpstr>Courier New</vt:lpstr>
      <vt:lpstr>Arial Unicode MS</vt:lpstr>
      <vt:lpstr>QMDS2005_Session02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1</cp:revision>
  <dcterms:created xsi:type="dcterms:W3CDTF">2012-12-02T20:57:58Z</dcterms:created>
  <dcterms:modified xsi:type="dcterms:W3CDTF">2012-12-02T20:58:29Z</dcterms:modified>
</cp:coreProperties>
</file>