
<file path=[Content_Types].xml><?xml version="1.0" encoding="utf-8"?>
<Types xmlns="http://schemas.openxmlformats.org/package/2006/content-types">
  <Default Extension="png" ContentType="image/png"/>
  <Default Extension="bin" ContentType="audio/unknown"/>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7"/>
  </p:notesMasterIdLst>
  <p:handoutMasterIdLst>
    <p:handoutMasterId r:id="rId38"/>
  </p:handoutMasterIdLst>
  <p:sldIdLst>
    <p:sldId id="511" r:id="rId2"/>
    <p:sldId id="315" r:id="rId3"/>
    <p:sldId id="344" r:id="rId4"/>
    <p:sldId id="482" r:id="rId5"/>
    <p:sldId id="506" r:id="rId6"/>
    <p:sldId id="507" r:id="rId7"/>
    <p:sldId id="508" r:id="rId8"/>
    <p:sldId id="509" r:id="rId9"/>
    <p:sldId id="510" r:id="rId10"/>
    <p:sldId id="458" r:id="rId11"/>
    <p:sldId id="414" r:id="rId12"/>
    <p:sldId id="478" r:id="rId13"/>
    <p:sldId id="483" r:id="rId14"/>
    <p:sldId id="484" r:id="rId15"/>
    <p:sldId id="485" r:id="rId16"/>
    <p:sldId id="486" r:id="rId17"/>
    <p:sldId id="487" r:id="rId18"/>
    <p:sldId id="488" r:id="rId19"/>
    <p:sldId id="489" r:id="rId20"/>
    <p:sldId id="490" r:id="rId21"/>
    <p:sldId id="491" r:id="rId22"/>
    <p:sldId id="492" r:id="rId23"/>
    <p:sldId id="493" r:id="rId24"/>
    <p:sldId id="495" r:id="rId25"/>
    <p:sldId id="496" r:id="rId26"/>
    <p:sldId id="497" r:id="rId27"/>
    <p:sldId id="498" r:id="rId28"/>
    <p:sldId id="499" r:id="rId29"/>
    <p:sldId id="500" r:id="rId30"/>
    <p:sldId id="269" r:id="rId31"/>
    <p:sldId id="375" r:id="rId32"/>
    <p:sldId id="479" r:id="rId33"/>
    <p:sldId id="480" r:id="rId34"/>
    <p:sldId id="502" r:id="rId35"/>
    <p:sldId id="503" r:id="rId36"/>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cumen Infotech"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CC99"/>
    <a:srgbClr val="CCECFF"/>
    <a:srgbClr val="FFBE9D"/>
    <a:srgbClr val="FFCC66"/>
    <a:srgbClr val="CEDEE0"/>
    <a:srgbClr val="FF3300"/>
    <a:srgbClr val="FFFF99"/>
    <a:srgbClr val="C8D7A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7473" autoAdjust="0"/>
    <p:restoredTop sz="80952" autoAdjust="0"/>
  </p:normalViewPr>
  <p:slideViewPr>
    <p:cSldViewPr>
      <p:cViewPr>
        <p:scale>
          <a:sx n="66" d="100"/>
          <a:sy n="66" d="100"/>
        </p:scale>
        <p:origin x="-222" y="-72"/>
      </p:cViewPr>
      <p:guideLst>
        <p:guide orient="horz" pos="1056"/>
        <p:guide pos="96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6" d="100"/>
          <a:sy n="56" d="100"/>
        </p:scale>
        <p:origin x="-1188"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_rels/viewProps.xml.rels><?xml version="1.0" encoding="UTF-8" standalone="yes"?>
<Relationships xmlns="http://schemas.openxmlformats.org/package/2006/relationships"><Relationship Id="rId1"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811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218115"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218116"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218117"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F700092B-0FF4-4BB1-A5E5-6EC65F6B6980}" type="slidenum">
              <a:rPr lang="en-US"/>
              <a:pPr/>
              <a:t>‹#›</a:t>
            </a:fld>
            <a:endParaRPr lang="en-US"/>
          </a:p>
        </p:txBody>
      </p:sp>
    </p:spTree>
    <p:extLst>
      <p:ext uri="{BB962C8B-B14F-4D97-AF65-F5344CB8AC3E}">
        <p14:creationId xmlns:p14="http://schemas.microsoft.com/office/powerpoint/2010/main" val="37671507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6562" name="Rectangle 2050"/>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66563" name="Rectangle 2051"/>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66564" name="Rectangle 2052"/>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6565" name="Rectangle 2053"/>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6566" name="Rectangle 2054"/>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66567" name="Rectangle 2055"/>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AF13B6E4-D5EF-4331-AA65-10E64440E1E5}" type="slidenum">
              <a:rPr lang="en-US"/>
              <a:pPr/>
              <a:t>‹#›</a:t>
            </a:fld>
            <a:endParaRPr lang="en-US"/>
          </a:p>
        </p:txBody>
      </p:sp>
    </p:spTree>
    <p:extLst>
      <p:ext uri="{BB962C8B-B14F-4D97-AF65-F5344CB8AC3E}">
        <p14:creationId xmlns:p14="http://schemas.microsoft.com/office/powerpoint/2010/main" val="67920907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055"/>
          <p:cNvSpPr>
            <a:spLocks noGrp="1" noChangeArrowheads="1"/>
          </p:cNvSpPr>
          <p:nvPr>
            <p:ph type="sldNum" sz="quarter" idx="5"/>
          </p:nvPr>
        </p:nvSpPr>
        <p:spPr>
          <a:ln/>
        </p:spPr>
        <p:txBody>
          <a:bodyPr/>
          <a:lstStyle/>
          <a:p>
            <a:fld id="{735F54C9-3CFA-4003-B426-89D1BB59DA98}" type="slidenum">
              <a:rPr lang="en-US"/>
              <a:pPr/>
              <a:t>1</a:t>
            </a:fld>
            <a:endParaRPr lang="en-US"/>
          </a:p>
        </p:txBody>
      </p:sp>
      <p:sp>
        <p:nvSpPr>
          <p:cNvPr id="594946" name="Rectangle 2"/>
          <p:cNvSpPr>
            <a:spLocks noChangeArrowheads="1" noTextEdit="1"/>
          </p:cNvSpPr>
          <p:nvPr>
            <p:ph type="sldImg"/>
          </p:nvPr>
        </p:nvSpPr>
        <p:spPr>
          <a:ln/>
        </p:spPr>
      </p:sp>
      <p:sp>
        <p:nvSpPr>
          <p:cNvPr id="594947" name="Rectangle 3"/>
          <p:cNvSpPr>
            <a:spLocks noGrp="1" noChangeArrowheads="1"/>
          </p:cNvSpPr>
          <p:nvPr>
            <p:ph type="body" idx="1"/>
          </p:nvPr>
        </p:nvSpPr>
        <p:spPr/>
        <p:txBody>
          <a:bodyPr/>
          <a:lstStyle/>
          <a:p>
            <a:pPr marL="228600" indent="-228600"/>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055"/>
          <p:cNvSpPr>
            <a:spLocks noGrp="1" noChangeArrowheads="1"/>
          </p:cNvSpPr>
          <p:nvPr>
            <p:ph type="sldNum" sz="quarter" idx="5"/>
          </p:nvPr>
        </p:nvSpPr>
        <p:spPr>
          <a:ln/>
        </p:spPr>
        <p:txBody>
          <a:bodyPr/>
          <a:lstStyle/>
          <a:p>
            <a:fld id="{0108EC9F-6C44-486A-9EC3-39F49E10A251}" type="slidenum">
              <a:rPr lang="en-US"/>
              <a:pPr/>
              <a:t>10</a:t>
            </a:fld>
            <a:endParaRPr lang="en-US"/>
          </a:p>
        </p:txBody>
      </p:sp>
      <p:sp>
        <p:nvSpPr>
          <p:cNvPr id="482306" name="Rectangle 2"/>
          <p:cNvSpPr>
            <a:spLocks noChangeArrowheads="1" noTextEdit="1"/>
          </p:cNvSpPr>
          <p:nvPr>
            <p:ph type="sldImg"/>
          </p:nvPr>
        </p:nvSpPr>
        <p:spPr>
          <a:ln/>
        </p:spPr>
      </p:sp>
      <p:sp>
        <p:nvSpPr>
          <p:cNvPr id="482307" name="Rectangle 3"/>
          <p:cNvSpPr>
            <a:spLocks noGrp="1" noChangeArrowheads="1"/>
          </p:cNvSpPr>
          <p:nvPr>
            <p:ph type="body" idx="1"/>
          </p:nvPr>
        </p:nvSpPr>
        <p:spPr/>
        <p:txBody>
          <a:bodyPr/>
          <a:lstStyle/>
          <a:p>
            <a:endParaRPr lang="en-IN"/>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055"/>
          <p:cNvSpPr>
            <a:spLocks noGrp="1" noChangeArrowheads="1"/>
          </p:cNvSpPr>
          <p:nvPr>
            <p:ph type="sldNum" sz="quarter" idx="5"/>
          </p:nvPr>
        </p:nvSpPr>
        <p:spPr>
          <a:ln/>
        </p:spPr>
        <p:txBody>
          <a:bodyPr/>
          <a:lstStyle/>
          <a:p>
            <a:fld id="{5A4871C9-B530-482D-8A75-E6263630E4FF}" type="slidenum">
              <a:rPr lang="en-US"/>
              <a:pPr/>
              <a:t>11</a:t>
            </a:fld>
            <a:endParaRPr lang="en-US"/>
          </a:p>
        </p:txBody>
      </p:sp>
      <p:sp>
        <p:nvSpPr>
          <p:cNvPr id="386050" name="Rectangle 2"/>
          <p:cNvSpPr>
            <a:spLocks noChangeArrowheads="1" noTextEdit="1"/>
          </p:cNvSpPr>
          <p:nvPr>
            <p:ph type="sldImg"/>
          </p:nvPr>
        </p:nvSpPr>
        <p:spPr>
          <a:ln/>
        </p:spPr>
      </p:sp>
      <p:sp>
        <p:nvSpPr>
          <p:cNvPr id="386051" name="Rectangle 3"/>
          <p:cNvSpPr>
            <a:spLocks noGrp="1" noChangeArrowheads="1"/>
          </p:cNvSpPr>
          <p:nvPr>
            <p:ph type="body" idx="1"/>
          </p:nvPr>
        </p:nvSpPr>
        <p:spPr/>
        <p:txBody>
          <a:bodyPr/>
          <a:lstStyle/>
          <a:p>
            <a:r>
              <a:rPr lang="en-US"/>
              <a:t>When teaching this topic, only introduce the tools and tell the students about the utility of each tool. You can describe the different components of the SQL Server Management Studio while giving the first demonstration of Chapter 2. After this chapter, you need to teach the first section of Chapter 2 in the same session.</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055"/>
          <p:cNvSpPr>
            <a:spLocks noGrp="1" noChangeArrowheads="1"/>
          </p:cNvSpPr>
          <p:nvPr>
            <p:ph type="sldNum" sz="quarter" idx="5"/>
          </p:nvPr>
        </p:nvSpPr>
        <p:spPr>
          <a:ln/>
        </p:spPr>
        <p:txBody>
          <a:bodyPr/>
          <a:lstStyle/>
          <a:p>
            <a:fld id="{AD4ACC64-E92E-4D34-BC94-6E5E2CBE05BD}" type="slidenum">
              <a:rPr lang="en-US"/>
              <a:pPr/>
              <a:t>12</a:t>
            </a:fld>
            <a:endParaRPr lang="en-US"/>
          </a:p>
        </p:txBody>
      </p:sp>
      <p:sp>
        <p:nvSpPr>
          <p:cNvPr id="528386" name="Rectangle 2"/>
          <p:cNvSpPr>
            <a:spLocks noChangeArrowheads="1" noTextEdit="1"/>
          </p:cNvSpPr>
          <p:nvPr>
            <p:ph type="sldImg"/>
          </p:nvPr>
        </p:nvSpPr>
        <p:spPr>
          <a:ln/>
        </p:spPr>
      </p:sp>
      <p:sp>
        <p:nvSpPr>
          <p:cNvPr id="528387" name="Rectangle 3"/>
          <p:cNvSpPr>
            <a:spLocks noGrp="1" noChangeArrowheads="1"/>
          </p:cNvSpPr>
          <p:nvPr>
            <p:ph type="body" idx="1"/>
          </p:nvPr>
        </p:nvSpPr>
        <p:spPr/>
        <p:txBody>
          <a:bodyPr/>
          <a:lstStyle/>
          <a:p>
            <a:endParaRPr lang="en-IN"/>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055"/>
          <p:cNvSpPr>
            <a:spLocks noGrp="1" noChangeArrowheads="1"/>
          </p:cNvSpPr>
          <p:nvPr>
            <p:ph type="sldNum" sz="quarter" idx="5"/>
          </p:nvPr>
        </p:nvSpPr>
        <p:spPr>
          <a:ln/>
        </p:spPr>
        <p:txBody>
          <a:bodyPr/>
          <a:lstStyle/>
          <a:p>
            <a:fld id="{2D9E333D-FBB8-4E90-AD33-FC110302FB84}" type="slidenum">
              <a:rPr lang="en-US"/>
              <a:pPr/>
              <a:t>13</a:t>
            </a:fld>
            <a:endParaRPr lang="en-US"/>
          </a:p>
        </p:txBody>
      </p:sp>
      <p:sp>
        <p:nvSpPr>
          <p:cNvPr id="537602" name="Rectangle 2"/>
          <p:cNvSpPr>
            <a:spLocks noChangeArrowheads="1" noTextEdit="1"/>
          </p:cNvSpPr>
          <p:nvPr>
            <p:ph type="sldImg"/>
          </p:nvPr>
        </p:nvSpPr>
        <p:spPr>
          <a:ln/>
        </p:spPr>
      </p:sp>
      <p:sp>
        <p:nvSpPr>
          <p:cNvPr id="537603" name="Rectangle 3"/>
          <p:cNvSpPr>
            <a:spLocks noGrp="1" noChangeArrowheads="1"/>
          </p:cNvSpPr>
          <p:nvPr>
            <p:ph type="body" idx="1"/>
          </p:nvPr>
        </p:nvSpPr>
        <p:spPr/>
        <p:txBody>
          <a:bodyPr/>
          <a:lstStyle/>
          <a:p>
            <a:r>
              <a:rPr lang="en-IN" b="1"/>
              <a:t>NOTE:</a:t>
            </a:r>
          </a:p>
          <a:p>
            <a:r>
              <a:rPr lang="en-IN"/>
              <a:t>All the chapters in this book include SQL queries and demos to explain concepts. You need to demonstrate these queries using the user account, Kim, Robert, or Angela, who does not have administrative privileges. In the examples, where you need to use administrative rights, specific inputs have been given for the faculty.</a:t>
            </a:r>
          </a:p>
          <a:p>
            <a:endParaRPr lang="en-IN"/>
          </a:p>
          <a:p>
            <a:r>
              <a:rPr lang="en-IN"/>
              <a:t>Explain the students that SQL Server 2005 consists of many data types. Int, float, char, and varchar are some of the most commonly used data types. In addition, explain all the four data types to the students and ask them to read in the SG about other data types. </a:t>
            </a:r>
          </a:p>
          <a:p>
            <a:r>
              <a:rPr lang="en-IN" b="1"/>
              <a:t>FAQs</a:t>
            </a:r>
          </a:p>
          <a:p>
            <a:r>
              <a:rPr lang="en-IN"/>
              <a:t>Question: Difference between char and varchar?</a:t>
            </a:r>
          </a:p>
          <a:p>
            <a:r>
              <a:rPr lang="en-IN"/>
              <a:t>Answer: Char has a fixed length of characters to store whereas it is flexible in case of varchar. </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055"/>
          <p:cNvSpPr>
            <a:spLocks noGrp="1" noChangeArrowheads="1"/>
          </p:cNvSpPr>
          <p:nvPr>
            <p:ph type="sldNum" sz="quarter" idx="5"/>
          </p:nvPr>
        </p:nvSpPr>
        <p:spPr>
          <a:ln/>
        </p:spPr>
        <p:txBody>
          <a:bodyPr/>
          <a:lstStyle/>
          <a:p>
            <a:fld id="{A57223B8-2A92-4D2C-A7B3-4DBBDD16EFCA}" type="slidenum">
              <a:rPr lang="en-US"/>
              <a:pPr/>
              <a:t>14</a:t>
            </a:fld>
            <a:endParaRPr lang="en-US"/>
          </a:p>
        </p:txBody>
      </p:sp>
      <p:sp>
        <p:nvSpPr>
          <p:cNvPr id="539650" name="Rectangle 2"/>
          <p:cNvSpPr>
            <a:spLocks noChangeArrowheads="1" noTextEdit="1"/>
          </p:cNvSpPr>
          <p:nvPr>
            <p:ph type="sldImg"/>
          </p:nvPr>
        </p:nvSpPr>
        <p:spPr>
          <a:ln/>
        </p:spPr>
      </p:sp>
      <p:sp>
        <p:nvSpPr>
          <p:cNvPr id="539651" name="Rectangle 3"/>
          <p:cNvSpPr>
            <a:spLocks noGrp="1" noChangeArrowheads="1"/>
          </p:cNvSpPr>
          <p:nvPr>
            <p:ph type="body" idx="1"/>
          </p:nvPr>
        </p:nvSpPr>
        <p:spPr/>
        <p:txBody>
          <a:bodyPr/>
          <a:lstStyle/>
          <a:p>
            <a:r>
              <a:rPr lang="en-IN" b="1"/>
              <a:t>NOTE:</a:t>
            </a:r>
          </a:p>
          <a:p>
            <a:r>
              <a:rPr lang="en-IN"/>
              <a:t>All the chapters in this book include SQL queries and demos to explain concepts. You need to demonstrate these queries using the user account, Kim, Robert, or Angela, who does not have administrative privileges. In the examples, where you need to use administrative rights, specific inputs have been given for the faculty.</a:t>
            </a:r>
          </a:p>
          <a:p>
            <a:endParaRPr lang="en-IN"/>
          </a:p>
          <a:p>
            <a:r>
              <a:rPr lang="en-IN"/>
              <a:t>Explain the students that SQL Server 2005 consists of many data types. Int, float, char, and varchar are some of the most commonly used data types. In addition, explain all the four data types to the students and ask them to read in the SG about other data types. </a:t>
            </a:r>
          </a:p>
          <a:p>
            <a:r>
              <a:rPr lang="en-IN" b="1"/>
              <a:t>FAQs</a:t>
            </a:r>
          </a:p>
          <a:p>
            <a:r>
              <a:rPr lang="en-IN"/>
              <a:t>Question: Difference between char and varchar?</a:t>
            </a:r>
          </a:p>
          <a:p>
            <a:r>
              <a:rPr lang="en-IN"/>
              <a:t>Answer: Char has a fixed length of characters to store whereas it is flexible in case of varchar. </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055"/>
          <p:cNvSpPr>
            <a:spLocks noGrp="1" noChangeArrowheads="1"/>
          </p:cNvSpPr>
          <p:nvPr>
            <p:ph type="sldNum" sz="quarter" idx="5"/>
          </p:nvPr>
        </p:nvSpPr>
        <p:spPr>
          <a:ln/>
        </p:spPr>
        <p:txBody>
          <a:bodyPr/>
          <a:lstStyle/>
          <a:p>
            <a:fld id="{1C078003-B925-4C84-8240-77BEE7DDA02E}" type="slidenum">
              <a:rPr lang="en-US"/>
              <a:pPr/>
              <a:t>15</a:t>
            </a:fld>
            <a:endParaRPr lang="en-US"/>
          </a:p>
        </p:txBody>
      </p:sp>
      <p:sp>
        <p:nvSpPr>
          <p:cNvPr id="541698" name="Rectangle 2"/>
          <p:cNvSpPr>
            <a:spLocks noChangeArrowheads="1" noTextEdit="1"/>
          </p:cNvSpPr>
          <p:nvPr>
            <p:ph type="sldImg"/>
          </p:nvPr>
        </p:nvSpPr>
        <p:spPr>
          <a:ln/>
        </p:spPr>
      </p:sp>
      <p:sp>
        <p:nvSpPr>
          <p:cNvPr id="541699" name="Rectangle 3"/>
          <p:cNvSpPr>
            <a:spLocks noGrp="1" noChangeArrowheads="1"/>
          </p:cNvSpPr>
          <p:nvPr>
            <p:ph type="body" idx="1"/>
          </p:nvPr>
        </p:nvSpPr>
        <p:spPr/>
        <p:txBody>
          <a:bodyPr/>
          <a:lstStyle/>
          <a:p>
            <a:r>
              <a:rPr lang="en-US" sz="1000"/>
              <a:t>Explain the students that while querying the data from the database, you need to modify the heading of the columns, add more values to the output, or merge the output of various columns to improve the readability.</a:t>
            </a:r>
          </a:p>
          <a:p>
            <a:r>
              <a:rPr lang="en-US" sz="1000"/>
              <a:t>Execute the following queries to explain the concept:</a:t>
            </a:r>
          </a:p>
          <a:p>
            <a:r>
              <a:rPr lang="en-US" sz="1000" b="1"/>
              <a:t>User-defined headings:</a:t>
            </a:r>
          </a:p>
          <a:p>
            <a:r>
              <a:rPr lang="en-US" sz="1000"/>
              <a:t>1. </a:t>
            </a:r>
          </a:p>
          <a:p>
            <a:r>
              <a:rPr lang="en-US" sz="1000"/>
              <a:t>SELECT 'Department Number'= DepartmentID, ' Department Name'= Name FROM HumanResources.Department </a:t>
            </a:r>
          </a:p>
          <a:p>
            <a:r>
              <a:rPr lang="en-US" sz="1000"/>
              <a:t>2. </a:t>
            </a:r>
          </a:p>
          <a:p>
            <a:r>
              <a:rPr lang="en-US" sz="1000"/>
              <a:t>SELECT DepartmentID 'Department Number', Name '    Department Name' FROM HumanResources.Department</a:t>
            </a:r>
          </a:p>
          <a:p>
            <a:r>
              <a:rPr lang="en-US" sz="1000"/>
              <a:t>3. </a:t>
            </a:r>
          </a:p>
          <a:p>
            <a:r>
              <a:rPr lang="en-US" sz="1000"/>
              <a:t>SELECT DepartmentID as 'Department Number', Name as '    Department Name' FROM HumanResources.Department</a:t>
            </a:r>
          </a:p>
          <a:p>
            <a:r>
              <a:rPr lang="en-US" sz="1000" b="1"/>
              <a:t>Literals:</a:t>
            </a:r>
          </a:p>
          <a:p>
            <a:r>
              <a:rPr lang="en-US" sz="1000"/>
              <a:t>SELECT EmployeeID, 'Designation: ', Title</a:t>
            </a:r>
          </a:p>
          <a:p>
            <a:r>
              <a:rPr lang="en-US" sz="1000"/>
              <a:t>FROM HumanResources.Employee</a:t>
            </a:r>
          </a:p>
          <a:p>
            <a:r>
              <a:rPr lang="en-US" sz="1000" b="1"/>
              <a:t>Concatenation Operators:</a:t>
            </a:r>
          </a:p>
          <a:p>
            <a:r>
              <a:rPr lang="en-US" sz="1000"/>
              <a:t>SELECT Name + ' department comes under ' + GroupName + ' group' AS Department FROM HumanResources.Department </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055"/>
          <p:cNvSpPr>
            <a:spLocks noGrp="1" noChangeArrowheads="1"/>
          </p:cNvSpPr>
          <p:nvPr>
            <p:ph type="sldNum" sz="quarter" idx="5"/>
          </p:nvPr>
        </p:nvSpPr>
        <p:spPr>
          <a:ln/>
        </p:spPr>
        <p:txBody>
          <a:bodyPr/>
          <a:lstStyle/>
          <a:p>
            <a:fld id="{F1E59F45-ED55-4ACB-9F10-A1D627D1A3A5}" type="slidenum">
              <a:rPr lang="en-US"/>
              <a:pPr/>
              <a:t>16</a:t>
            </a:fld>
            <a:endParaRPr lang="en-US"/>
          </a:p>
        </p:txBody>
      </p:sp>
      <p:sp>
        <p:nvSpPr>
          <p:cNvPr id="543746" name="Rectangle 2"/>
          <p:cNvSpPr>
            <a:spLocks noChangeArrowheads="1" noTextEdit="1"/>
          </p:cNvSpPr>
          <p:nvPr>
            <p:ph type="sldImg"/>
          </p:nvPr>
        </p:nvSpPr>
        <p:spPr>
          <a:ln/>
        </p:spPr>
      </p:sp>
      <p:sp>
        <p:nvSpPr>
          <p:cNvPr id="543747" name="Rectangle 3"/>
          <p:cNvSpPr>
            <a:spLocks noGrp="1" noChangeArrowheads="1"/>
          </p:cNvSpPr>
          <p:nvPr>
            <p:ph type="body" idx="1"/>
          </p:nvPr>
        </p:nvSpPr>
        <p:spPr/>
        <p:txBody>
          <a:bodyPr/>
          <a:lstStyle/>
          <a:p>
            <a:r>
              <a:rPr lang="en-US"/>
              <a:t>Explain the students that arithmetic operators are used to perform mathematical operations, such as addition, subtraction, division, and multiplication, on numeric columns or on numeric constants. </a:t>
            </a:r>
          </a:p>
          <a:p>
            <a:r>
              <a:rPr lang="en-US" b="1"/>
              <a:t>Additional Inputs</a:t>
            </a:r>
          </a:p>
          <a:p>
            <a:r>
              <a:rPr lang="en-US"/>
              <a:t>Operator precedence levels are as follows: for arithmetic operators, the precedence is ‘*’, ‘/’, ‘,’, ‘%’, ‘-’, ‘+’. The precedence levels can be changed by the use of ‘(  )’.</a:t>
            </a:r>
          </a:p>
          <a:p>
            <a:endParaRPr lang="en-US"/>
          </a:p>
          <a:p>
            <a:r>
              <a:rPr lang="en-US" b="1"/>
              <a:t>Example</a:t>
            </a:r>
          </a:p>
          <a:p>
            <a:r>
              <a:rPr lang="en-US"/>
              <a:t>SELECT EmployeeID, Rate, Per_Day_Rate = 8 * Rate FROM HumanResources.EmployeePayHistory</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055"/>
          <p:cNvSpPr>
            <a:spLocks noGrp="1" noChangeArrowheads="1"/>
          </p:cNvSpPr>
          <p:nvPr>
            <p:ph type="sldNum" sz="quarter" idx="5"/>
          </p:nvPr>
        </p:nvSpPr>
        <p:spPr>
          <a:ln/>
        </p:spPr>
        <p:txBody>
          <a:bodyPr/>
          <a:lstStyle/>
          <a:p>
            <a:fld id="{7A256E4B-B21B-481E-B9DC-2B743A6CFF84}" type="slidenum">
              <a:rPr lang="en-US"/>
              <a:pPr/>
              <a:t>17</a:t>
            </a:fld>
            <a:endParaRPr lang="en-US"/>
          </a:p>
        </p:txBody>
      </p:sp>
      <p:sp>
        <p:nvSpPr>
          <p:cNvPr id="545794" name="Rectangle 2"/>
          <p:cNvSpPr>
            <a:spLocks noChangeArrowheads="1" noTextEdit="1"/>
          </p:cNvSpPr>
          <p:nvPr>
            <p:ph type="sldImg"/>
          </p:nvPr>
        </p:nvSpPr>
        <p:spPr>
          <a:ln/>
        </p:spPr>
      </p:sp>
      <p:sp>
        <p:nvSpPr>
          <p:cNvPr id="545795" name="Rectangle 3"/>
          <p:cNvSpPr>
            <a:spLocks noGrp="1" noChangeArrowheads="1"/>
          </p:cNvSpPr>
          <p:nvPr>
            <p:ph type="body" idx="1"/>
          </p:nvPr>
        </p:nvSpPr>
        <p:spPr/>
        <p:txBody>
          <a:bodyPr/>
          <a:lstStyle/>
          <a:p>
            <a:r>
              <a:rPr lang="en-US"/>
              <a:t>Explain the students that similar to retrieving the selected columns you can also retrieve selected rows from the table using WHERE clause.</a:t>
            </a:r>
          </a:p>
          <a:p>
            <a:r>
              <a:rPr lang="en-US"/>
              <a:t>Stress on writing the SQL statement in separate lines in the Query Pane of Microsoft SQL Server Management Studio. It becomes easy to read and debug.</a:t>
            </a:r>
          </a:p>
          <a:p>
            <a:r>
              <a:rPr lang="en-US" b="1"/>
              <a:t>Example:</a:t>
            </a:r>
            <a:endParaRPr lang="en-US"/>
          </a:p>
          <a:p>
            <a:r>
              <a:rPr lang="en-US"/>
              <a:t>SELECT * FROM HumanResources.Department WHERE GroupName = 'Research and Development'</a:t>
            </a:r>
            <a:endParaRPr lang="en-US" b="1"/>
          </a:p>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055"/>
          <p:cNvSpPr>
            <a:spLocks noGrp="1" noChangeArrowheads="1"/>
          </p:cNvSpPr>
          <p:nvPr>
            <p:ph type="sldNum" sz="quarter" idx="5"/>
          </p:nvPr>
        </p:nvSpPr>
        <p:spPr>
          <a:ln/>
        </p:spPr>
        <p:txBody>
          <a:bodyPr/>
          <a:lstStyle/>
          <a:p>
            <a:fld id="{B9BE892D-D397-43B4-BB06-B241459590A6}" type="slidenum">
              <a:rPr lang="en-US"/>
              <a:pPr/>
              <a:t>18</a:t>
            </a:fld>
            <a:endParaRPr lang="en-US"/>
          </a:p>
        </p:txBody>
      </p:sp>
      <p:sp>
        <p:nvSpPr>
          <p:cNvPr id="547842" name="Rectangle 2"/>
          <p:cNvSpPr>
            <a:spLocks noChangeArrowheads="1" noTextEdit="1"/>
          </p:cNvSpPr>
          <p:nvPr>
            <p:ph type="sldImg"/>
          </p:nvPr>
        </p:nvSpPr>
        <p:spPr>
          <a:ln/>
        </p:spPr>
      </p:sp>
      <p:sp>
        <p:nvSpPr>
          <p:cNvPr id="547843" name="Rectangle 3"/>
          <p:cNvSpPr>
            <a:spLocks noGrp="1" noChangeArrowheads="1"/>
          </p:cNvSpPr>
          <p:nvPr>
            <p:ph type="body" idx="1"/>
          </p:nvPr>
        </p:nvSpPr>
        <p:spPr/>
        <p:txBody>
          <a:bodyPr/>
          <a:lstStyle/>
          <a:p>
            <a:r>
              <a:rPr lang="en-US"/>
              <a:t>Explain the students that you can use any of the three comparison operators with WHERE clause to create conditions. </a:t>
            </a:r>
          </a:p>
          <a:p>
            <a:r>
              <a:rPr lang="en-US" b="1"/>
              <a:t>Example:</a:t>
            </a:r>
            <a:endParaRPr lang="en-US"/>
          </a:p>
          <a:p>
            <a:r>
              <a:rPr lang="en-US"/>
              <a:t>SELECT EmployeeID, NationalIDNumber, Title, VacationHours FROM HumanResources.Employee WHERE VacationHours &gt; 20</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055"/>
          <p:cNvSpPr>
            <a:spLocks noGrp="1" noChangeArrowheads="1"/>
          </p:cNvSpPr>
          <p:nvPr>
            <p:ph type="sldNum" sz="quarter" idx="5"/>
          </p:nvPr>
        </p:nvSpPr>
        <p:spPr>
          <a:ln/>
        </p:spPr>
        <p:txBody>
          <a:bodyPr/>
          <a:lstStyle/>
          <a:p>
            <a:fld id="{52022997-2D47-477B-9A08-922E18DFA8EF}" type="slidenum">
              <a:rPr lang="en-US"/>
              <a:pPr/>
              <a:t>19</a:t>
            </a:fld>
            <a:endParaRPr lang="en-US"/>
          </a:p>
        </p:txBody>
      </p:sp>
      <p:sp>
        <p:nvSpPr>
          <p:cNvPr id="549890" name="Rectangle 2"/>
          <p:cNvSpPr>
            <a:spLocks noChangeArrowheads="1" noTextEdit="1"/>
          </p:cNvSpPr>
          <p:nvPr>
            <p:ph type="sldImg"/>
          </p:nvPr>
        </p:nvSpPr>
        <p:spPr>
          <a:ln/>
        </p:spPr>
      </p:sp>
      <p:sp>
        <p:nvSpPr>
          <p:cNvPr id="549891" name="Rectangle 3"/>
          <p:cNvSpPr>
            <a:spLocks noGrp="1" noChangeArrowheads="1"/>
          </p:cNvSpPr>
          <p:nvPr>
            <p:ph type="body" idx="1"/>
          </p:nvPr>
        </p:nvSpPr>
        <p:spPr/>
        <p:txBody>
          <a:bodyPr/>
          <a:lstStyle/>
          <a:p>
            <a:r>
              <a:rPr lang="en-US"/>
              <a:t>Explain the students that multiple conditions can be used to retrieve data from a table, and you can do this by using the logical operators. </a:t>
            </a:r>
          </a:p>
          <a:p>
            <a:r>
              <a:rPr lang="en-US" b="1"/>
              <a:t>Example: (OR)</a:t>
            </a:r>
            <a:endParaRPr lang="en-US"/>
          </a:p>
          <a:p>
            <a:r>
              <a:rPr lang="en-US"/>
              <a:t>SELECT *  FROM HumanResources.Department WHERE GroupName = 'Manufacturing'  OR  GroupName = 'Quality Assurance' </a:t>
            </a:r>
          </a:p>
          <a:p>
            <a:r>
              <a:rPr lang="en-US" b="1"/>
              <a:t>Example: (AND)</a:t>
            </a:r>
            <a:endParaRPr lang="en-US"/>
          </a:p>
          <a:p>
            <a:r>
              <a:rPr lang="en-US"/>
              <a:t>SELECT * FROM HumanResources.Employee WHERE Title = 'Production Technician - WC60'  AND  MaritalStatus = 'M‘</a:t>
            </a:r>
          </a:p>
          <a:p>
            <a:r>
              <a:rPr lang="en-US" b="1"/>
              <a:t>Example: (NOT)</a:t>
            </a:r>
            <a:endParaRPr lang="en-US"/>
          </a:p>
          <a:p>
            <a:r>
              <a:rPr lang="en-US"/>
              <a:t>SELECT * FROM HumanResources.Department WHERE GroupName = 'Manufacturing'  OR  NOT GroupName = 'Quality Assurance'</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055"/>
          <p:cNvSpPr>
            <a:spLocks noGrp="1" noChangeArrowheads="1"/>
          </p:cNvSpPr>
          <p:nvPr>
            <p:ph type="sldNum" sz="quarter" idx="5"/>
          </p:nvPr>
        </p:nvSpPr>
        <p:spPr>
          <a:ln/>
        </p:spPr>
        <p:txBody>
          <a:bodyPr/>
          <a:lstStyle/>
          <a:p>
            <a:fld id="{9792848C-4220-416A-B8AA-28A35AA0AD8B}" type="slidenum">
              <a:rPr lang="en-US"/>
              <a:pPr/>
              <a:t>2</a:t>
            </a:fld>
            <a:endParaRPr lang="en-US"/>
          </a:p>
        </p:txBody>
      </p:sp>
      <p:sp>
        <p:nvSpPr>
          <p:cNvPr id="123906" name="Rectangle 3074"/>
          <p:cNvSpPr>
            <a:spLocks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123907" name="Rectangle 3075"/>
          <p:cNvSpPr>
            <a:spLocks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pPr marL="228600" indent="-228600"/>
            <a:r>
              <a:rPr lang="en-US"/>
              <a:t>This session covers chapter 1 and first section 1 of chapter 2 of the Student Guide. </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055"/>
          <p:cNvSpPr>
            <a:spLocks noGrp="1" noChangeArrowheads="1"/>
          </p:cNvSpPr>
          <p:nvPr>
            <p:ph type="sldNum" sz="quarter" idx="5"/>
          </p:nvPr>
        </p:nvSpPr>
        <p:spPr>
          <a:ln/>
        </p:spPr>
        <p:txBody>
          <a:bodyPr/>
          <a:lstStyle/>
          <a:p>
            <a:fld id="{A487E6E9-85D8-4B6A-AC5B-5914A65D9E44}" type="slidenum">
              <a:rPr lang="en-US"/>
              <a:pPr/>
              <a:t>20</a:t>
            </a:fld>
            <a:endParaRPr lang="en-US"/>
          </a:p>
        </p:txBody>
      </p:sp>
      <p:sp>
        <p:nvSpPr>
          <p:cNvPr id="551938" name="Rectangle 2"/>
          <p:cNvSpPr>
            <a:spLocks noChangeArrowheads="1" noTextEdit="1"/>
          </p:cNvSpPr>
          <p:nvPr>
            <p:ph type="sldImg"/>
          </p:nvPr>
        </p:nvSpPr>
        <p:spPr>
          <a:ln/>
        </p:spPr>
      </p:sp>
      <p:sp>
        <p:nvSpPr>
          <p:cNvPr id="551939" name="Rectangle 3"/>
          <p:cNvSpPr>
            <a:spLocks noGrp="1" noChangeArrowheads="1"/>
          </p:cNvSpPr>
          <p:nvPr>
            <p:ph type="body" idx="1"/>
          </p:nvPr>
        </p:nvSpPr>
        <p:spPr/>
        <p:txBody>
          <a:bodyPr/>
          <a:lstStyle/>
          <a:p>
            <a:r>
              <a:rPr lang="en-US"/>
              <a:t>Explain the students that you can use range operators to retrieve selected rows which falls within a particular range.</a:t>
            </a:r>
          </a:p>
          <a:p>
            <a:r>
              <a:rPr lang="en-US" b="1"/>
              <a:t>Example: (Between)</a:t>
            </a:r>
            <a:endParaRPr lang="en-US"/>
          </a:p>
          <a:p>
            <a:r>
              <a:rPr lang="en-US"/>
              <a:t>SELECT EmployeeID, VacationHours from HumanResources.Employee WHERE VacationHours BETWEEN 20 AND 50</a:t>
            </a:r>
          </a:p>
          <a:p>
            <a:r>
              <a:rPr lang="en-US" b="1"/>
              <a:t>Example: (Not Between)</a:t>
            </a:r>
            <a:endParaRPr lang="en-US"/>
          </a:p>
          <a:p>
            <a:r>
              <a:rPr lang="en-US"/>
              <a:t>SELECT EmployeeID,VacationHours FROM HumanResources.Employee WHERE VacationHours NOT BETWEEN 40 AND 50</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055"/>
          <p:cNvSpPr>
            <a:spLocks noGrp="1" noChangeArrowheads="1"/>
          </p:cNvSpPr>
          <p:nvPr>
            <p:ph type="sldNum" sz="quarter" idx="5"/>
          </p:nvPr>
        </p:nvSpPr>
        <p:spPr>
          <a:ln/>
        </p:spPr>
        <p:txBody>
          <a:bodyPr/>
          <a:lstStyle/>
          <a:p>
            <a:fld id="{7708998B-3421-4F9D-8F71-6364BC60699F}" type="slidenum">
              <a:rPr lang="en-US"/>
              <a:pPr/>
              <a:t>21</a:t>
            </a:fld>
            <a:endParaRPr lang="en-US"/>
          </a:p>
        </p:txBody>
      </p:sp>
      <p:sp>
        <p:nvSpPr>
          <p:cNvPr id="553986" name="Rectangle 2"/>
          <p:cNvSpPr>
            <a:spLocks noChangeArrowheads="1" noTextEdit="1"/>
          </p:cNvSpPr>
          <p:nvPr>
            <p:ph type="sldImg"/>
          </p:nvPr>
        </p:nvSpPr>
        <p:spPr>
          <a:ln/>
        </p:spPr>
      </p:sp>
      <p:sp>
        <p:nvSpPr>
          <p:cNvPr id="553987" name="Rectangle 3"/>
          <p:cNvSpPr>
            <a:spLocks noGrp="1" noChangeArrowheads="1"/>
          </p:cNvSpPr>
          <p:nvPr>
            <p:ph type="body" idx="1"/>
          </p:nvPr>
        </p:nvSpPr>
        <p:spPr/>
        <p:txBody>
          <a:bodyPr/>
          <a:lstStyle/>
          <a:p>
            <a:endParaRPr lang="en-IN"/>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055"/>
          <p:cNvSpPr>
            <a:spLocks noGrp="1" noChangeArrowheads="1"/>
          </p:cNvSpPr>
          <p:nvPr>
            <p:ph type="sldNum" sz="quarter" idx="5"/>
          </p:nvPr>
        </p:nvSpPr>
        <p:spPr>
          <a:ln/>
        </p:spPr>
        <p:txBody>
          <a:bodyPr/>
          <a:lstStyle/>
          <a:p>
            <a:fld id="{27D18AAD-E164-4D67-BDE6-4AC9392A4EC5}" type="slidenum">
              <a:rPr lang="en-US"/>
              <a:pPr/>
              <a:t>22</a:t>
            </a:fld>
            <a:endParaRPr lang="en-US"/>
          </a:p>
        </p:txBody>
      </p:sp>
      <p:sp>
        <p:nvSpPr>
          <p:cNvPr id="556034" name="Rectangle 2"/>
          <p:cNvSpPr>
            <a:spLocks noChangeArrowheads="1" noTextEdit="1"/>
          </p:cNvSpPr>
          <p:nvPr>
            <p:ph type="sldImg"/>
          </p:nvPr>
        </p:nvSpPr>
        <p:spPr>
          <a:ln/>
        </p:spPr>
      </p:sp>
      <p:sp>
        <p:nvSpPr>
          <p:cNvPr id="556035" name="Rectangle 3"/>
          <p:cNvSpPr>
            <a:spLocks noGrp="1" noChangeArrowheads="1"/>
          </p:cNvSpPr>
          <p:nvPr>
            <p:ph type="body" idx="1"/>
          </p:nvPr>
        </p:nvSpPr>
        <p:spPr/>
        <p:txBody>
          <a:bodyPr/>
          <a:lstStyle/>
          <a:p>
            <a:r>
              <a:rPr lang="en-IN" b="1"/>
              <a:t>Example: (IN)</a:t>
            </a:r>
            <a:endParaRPr lang="en-IN"/>
          </a:p>
          <a:p>
            <a:r>
              <a:rPr lang="en-US"/>
              <a:t>SELECT EmployeeID,Title, LoginID FROM HumanResources.Employee WHERE Title IN ('Recruiter', 'Stocker')</a:t>
            </a:r>
          </a:p>
          <a:p>
            <a:r>
              <a:rPr lang="en-US" b="1"/>
              <a:t>Example: (NOT IN)</a:t>
            </a:r>
            <a:endParaRPr lang="en-US"/>
          </a:p>
          <a:p>
            <a:r>
              <a:rPr lang="en-US"/>
              <a:t>SELECT EmployeeID,Title, LoginID FROM HumanResources.Employee WHERE Title NOT IN ('Recruiter', 'Stocker')</a:t>
            </a:r>
            <a:endParaRPr lang="en-US" b="1"/>
          </a:p>
          <a:p>
            <a:endParaRPr lang="en-IN"/>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055"/>
          <p:cNvSpPr>
            <a:spLocks noGrp="1" noChangeArrowheads="1"/>
          </p:cNvSpPr>
          <p:nvPr>
            <p:ph type="sldNum" sz="quarter" idx="5"/>
          </p:nvPr>
        </p:nvSpPr>
        <p:spPr>
          <a:ln/>
        </p:spPr>
        <p:txBody>
          <a:bodyPr/>
          <a:lstStyle/>
          <a:p>
            <a:fld id="{66B1C47A-0012-4DBA-ABFB-CA3E18E8935B}" type="slidenum">
              <a:rPr lang="en-US"/>
              <a:pPr/>
              <a:t>23</a:t>
            </a:fld>
            <a:endParaRPr lang="en-US"/>
          </a:p>
        </p:txBody>
      </p:sp>
      <p:sp>
        <p:nvSpPr>
          <p:cNvPr id="558082" name="Rectangle 2"/>
          <p:cNvSpPr>
            <a:spLocks noChangeArrowheads="1" noTextEdit="1"/>
          </p:cNvSpPr>
          <p:nvPr>
            <p:ph type="sldImg"/>
          </p:nvPr>
        </p:nvSpPr>
        <p:spPr>
          <a:ln/>
        </p:spPr>
      </p:sp>
      <p:sp>
        <p:nvSpPr>
          <p:cNvPr id="558083" name="Rectangle 3"/>
          <p:cNvSpPr>
            <a:spLocks noGrp="1" noChangeArrowheads="1"/>
          </p:cNvSpPr>
          <p:nvPr>
            <p:ph type="body" idx="1"/>
          </p:nvPr>
        </p:nvSpPr>
        <p:spPr/>
        <p:txBody>
          <a:bodyPr/>
          <a:lstStyle/>
          <a:p>
            <a:r>
              <a:rPr lang="en-US" b="1"/>
              <a:t>Wildcard Characters</a:t>
            </a:r>
            <a:endParaRPr lang="en-US"/>
          </a:p>
          <a:p>
            <a:r>
              <a:rPr lang="en-US"/>
              <a:t>Mention that if a particular character pattern is being searched for, the wildcard characters can be used along with the LIKE keyword.</a:t>
            </a:r>
          </a:p>
          <a:p>
            <a:r>
              <a:rPr lang="en-US" b="1"/>
              <a:t>Additional Input</a:t>
            </a:r>
          </a:p>
          <a:p>
            <a:r>
              <a:rPr lang="en-US"/>
              <a:t>A wildcard is a special character such that you can use to represent one or more characters. Any character or set of characters can replace a pattern matching character. </a:t>
            </a:r>
          </a:p>
          <a:p>
            <a:r>
              <a:rPr lang="en-US" b="1"/>
              <a:t>Example:</a:t>
            </a:r>
            <a:r>
              <a:rPr lang="en-US"/>
              <a:t> </a:t>
            </a:r>
            <a:r>
              <a:rPr lang="en-US" b="1"/>
              <a:t>(Using %)</a:t>
            </a:r>
          </a:p>
          <a:p>
            <a:r>
              <a:rPr lang="en-US"/>
              <a:t>SELECT *  FROM HumanResources.Department WHERE Name LIKE 'Pro%‘</a:t>
            </a:r>
          </a:p>
          <a:p>
            <a:r>
              <a:rPr lang="en-US" b="1"/>
              <a:t>Example:</a:t>
            </a:r>
            <a:r>
              <a:rPr lang="en-US"/>
              <a:t> </a:t>
            </a:r>
            <a:r>
              <a:rPr lang="en-US" b="1"/>
              <a:t>(Using _)</a:t>
            </a:r>
            <a:endParaRPr lang="en-US"/>
          </a:p>
          <a:p>
            <a:r>
              <a:rPr lang="en-US"/>
              <a:t>SELECT *  FROM HumanResources.Department WHERE Name LIKE 'Sale_‘</a:t>
            </a:r>
          </a:p>
          <a:p>
            <a:endParaRPr lang="en-US"/>
          </a:p>
          <a:p>
            <a:r>
              <a:rPr lang="en-US"/>
              <a:t>Mention that IS NULL or NOT NULL are unknown value operators.</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055"/>
          <p:cNvSpPr>
            <a:spLocks noGrp="1" noChangeArrowheads="1"/>
          </p:cNvSpPr>
          <p:nvPr>
            <p:ph type="sldNum" sz="quarter" idx="5"/>
          </p:nvPr>
        </p:nvSpPr>
        <p:spPr>
          <a:ln/>
        </p:spPr>
        <p:txBody>
          <a:bodyPr/>
          <a:lstStyle/>
          <a:p>
            <a:fld id="{C5D79CC6-8FB6-47A5-8819-52BEFBBE82E4}" type="slidenum">
              <a:rPr lang="en-US"/>
              <a:pPr/>
              <a:t>24</a:t>
            </a:fld>
            <a:endParaRPr lang="en-US"/>
          </a:p>
        </p:txBody>
      </p:sp>
      <p:sp>
        <p:nvSpPr>
          <p:cNvPr id="562178" name="Rectangle 2"/>
          <p:cNvSpPr>
            <a:spLocks noChangeArrowheads="1" noTextEdit="1"/>
          </p:cNvSpPr>
          <p:nvPr>
            <p:ph type="sldImg"/>
          </p:nvPr>
        </p:nvSpPr>
        <p:spPr>
          <a:ln/>
        </p:spPr>
      </p:sp>
      <p:sp>
        <p:nvSpPr>
          <p:cNvPr id="562179" name="Rectangle 3"/>
          <p:cNvSpPr>
            <a:spLocks noGrp="1" noChangeArrowheads="1"/>
          </p:cNvSpPr>
          <p:nvPr>
            <p:ph type="body" idx="1"/>
          </p:nvPr>
        </p:nvSpPr>
        <p:spPr/>
        <p:txBody>
          <a:bodyPr/>
          <a:lstStyle/>
          <a:p>
            <a:r>
              <a:rPr lang="en-US"/>
              <a:t>Explain the students that when the ORDER BY clause is used, only the output of the SELECT statement is sorted. Stress on that the physical data in the table remains as it is, only the output is sorted. In addition, mention that the default sort order is ASC.</a:t>
            </a:r>
          </a:p>
          <a:p>
            <a:endParaRPr lang="en-US" b="1"/>
          </a:p>
          <a:p>
            <a:r>
              <a:rPr lang="en-US" b="1"/>
              <a:t>Additional Inputs</a:t>
            </a:r>
          </a:p>
          <a:p>
            <a:r>
              <a:rPr lang="en-US"/>
              <a:t>Image, text, and ntext columns cannot be used in an ORDER BY clause.</a:t>
            </a:r>
          </a:p>
          <a:p>
            <a:endParaRPr lang="en-US" b="1"/>
          </a:p>
          <a:p>
            <a:r>
              <a:rPr lang="en-US" b="1"/>
              <a:t>Example: (ASC)</a:t>
            </a:r>
            <a:endParaRPr lang="en-US"/>
          </a:p>
          <a:p>
            <a:r>
              <a:rPr lang="en-US"/>
              <a:t>SELECT DepartmentID, Name FROM HumanResources.Department ORDER BY Name ASC</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055"/>
          <p:cNvSpPr>
            <a:spLocks noGrp="1" noChangeArrowheads="1"/>
          </p:cNvSpPr>
          <p:nvPr>
            <p:ph type="sldNum" sz="quarter" idx="5"/>
          </p:nvPr>
        </p:nvSpPr>
        <p:spPr>
          <a:ln/>
        </p:spPr>
        <p:txBody>
          <a:bodyPr/>
          <a:lstStyle/>
          <a:p>
            <a:fld id="{34D90912-825E-48CD-A376-3498C1772F85}" type="slidenum">
              <a:rPr lang="en-US"/>
              <a:pPr/>
              <a:t>25</a:t>
            </a:fld>
            <a:endParaRPr lang="en-US"/>
          </a:p>
        </p:txBody>
      </p:sp>
      <p:sp>
        <p:nvSpPr>
          <p:cNvPr id="564226" name="Rectangle 2"/>
          <p:cNvSpPr>
            <a:spLocks noChangeArrowheads="1" noTextEdit="1"/>
          </p:cNvSpPr>
          <p:nvPr>
            <p:ph type="sldImg"/>
          </p:nvPr>
        </p:nvSpPr>
        <p:spPr>
          <a:ln/>
        </p:spPr>
      </p:sp>
      <p:sp>
        <p:nvSpPr>
          <p:cNvPr id="564227" name="Rectangle 3"/>
          <p:cNvSpPr>
            <a:spLocks noGrp="1" noChangeArrowheads="1"/>
          </p:cNvSpPr>
          <p:nvPr>
            <p:ph type="body" idx="1"/>
          </p:nvPr>
        </p:nvSpPr>
        <p:spPr/>
        <p:txBody>
          <a:bodyPr/>
          <a:lstStyle/>
          <a:p>
            <a:r>
              <a:rPr lang="en-US"/>
              <a:t>Stress that the TOP keyword is used to retrieve the top few records, as they exist in the table. If you require the top few records with respect to a sort order of a particular column, then you need to include the ORDER BY keywords in the SELECT statement.</a:t>
            </a:r>
          </a:p>
          <a:p>
            <a:r>
              <a:rPr lang="en-US" b="1"/>
              <a:t>Additional Input</a:t>
            </a:r>
          </a:p>
          <a:p>
            <a:r>
              <a:rPr lang="en-US"/>
              <a:t>Unlike previous versions of Microsoft SQL Server, now TOP keyword can also be used with DML statements, such as UPDATE or DELETE. </a:t>
            </a:r>
          </a:p>
          <a:p>
            <a:r>
              <a:rPr lang="en-US" b="1"/>
              <a:t>Example:</a:t>
            </a:r>
            <a:endParaRPr lang="en-US"/>
          </a:p>
          <a:p>
            <a:r>
              <a:rPr lang="en-US"/>
              <a:t>SELECT TOP 3 * FROM HumanResources.Employee WHERE HireDate &gt;= '1/1/98' AND HireDate &lt;= '12/31/98' ORDER BY SickLeaveHours ASC</a:t>
            </a:r>
            <a:endParaRPr lang="en-US" b="1"/>
          </a:p>
          <a:p>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055"/>
          <p:cNvSpPr>
            <a:spLocks noGrp="1" noChangeArrowheads="1"/>
          </p:cNvSpPr>
          <p:nvPr>
            <p:ph type="sldNum" sz="quarter" idx="5"/>
          </p:nvPr>
        </p:nvSpPr>
        <p:spPr>
          <a:ln/>
        </p:spPr>
        <p:txBody>
          <a:bodyPr/>
          <a:lstStyle/>
          <a:p>
            <a:fld id="{DEC2ED2D-6240-428E-B893-F32633DA78D9}" type="slidenum">
              <a:rPr lang="en-US"/>
              <a:pPr/>
              <a:t>26</a:t>
            </a:fld>
            <a:endParaRPr lang="en-US"/>
          </a:p>
        </p:txBody>
      </p:sp>
      <p:sp>
        <p:nvSpPr>
          <p:cNvPr id="566274" name="Rectangle 2"/>
          <p:cNvSpPr>
            <a:spLocks noChangeArrowheads="1" noTextEdit="1"/>
          </p:cNvSpPr>
          <p:nvPr>
            <p:ph type="sldImg"/>
          </p:nvPr>
        </p:nvSpPr>
        <p:spPr>
          <a:ln/>
        </p:spPr>
      </p:sp>
      <p:sp>
        <p:nvSpPr>
          <p:cNvPr id="566275" name="Rectangle 3"/>
          <p:cNvSpPr>
            <a:spLocks noGrp="1" noChangeArrowheads="1"/>
          </p:cNvSpPr>
          <p:nvPr>
            <p:ph type="body" idx="1"/>
          </p:nvPr>
        </p:nvSpPr>
        <p:spPr/>
        <p:txBody>
          <a:bodyPr/>
          <a:lstStyle/>
          <a:p>
            <a:r>
              <a:rPr lang="en-US"/>
              <a:t>Explain the students that when you use more than one column with the DISTINT clause, SQL Server displays you the unique matches of these columns. </a:t>
            </a:r>
          </a:p>
          <a:p>
            <a:r>
              <a:rPr lang="en-US" b="1"/>
              <a:t>Additional Inputs</a:t>
            </a:r>
          </a:p>
          <a:p>
            <a:r>
              <a:rPr lang="en-US"/>
              <a:t>When using DISTINCT, only the name of a column can be used, an arithmetic expression gives an error.</a:t>
            </a:r>
          </a:p>
          <a:p>
            <a:endParaRPr lang="en-US"/>
          </a:p>
          <a:p>
            <a:endParaRPr lang="en-US"/>
          </a:p>
          <a:p>
            <a:r>
              <a:rPr lang="en-US" b="1"/>
              <a:t>Example:</a:t>
            </a:r>
            <a:endParaRPr lang="en-US"/>
          </a:p>
          <a:p>
            <a:r>
              <a:rPr lang="en-US"/>
              <a:t>SELECT DISTINCT Title FROM HumanResources.Employee WHERE Title LIKE 'PR%'</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055"/>
          <p:cNvSpPr>
            <a:spLocks noGrp="1" noChangeArrowheads="1"/>
          </p:cNvSpPr>
          <p:nvPr>
            <p:ph type="sldNum" sz="quarter" idx="5"/>
          </p:nvPr>
        </p:nvSpPr>
        <p:spPr>
          <a:ln/>
        </p:spPr>
        <p:txBody>
          <a:bodyPr/>
          <a:lstStyle/>
          <a:p>
            <a:fld id="{FEAF1D1D-BB68-45D9-876D-4ACE7EEF57DC}" type="slidenum">
              <a:rPr lang="en-US"/>
              <a:pPr/>
              <a:t>27</a:t>
            </a:fld>
            <a:endParaRPr lang="en-US"/>
          </a:p>
        </p:txBody>
      </p:sp>
      <p:sp>
        <p:nvSpPr>
          <p:cNvPr id="568322" name="Rectangle 2"/>
          <p:cNvSpPr>
            <a:spLocks noChangeArrowheads="1" noTextEdit="1"/>
          </p:cNvSpPr>
          <p:nvPr>
            <p:ph type="sldImg"/>
          </p:nvPr>
        </p:nvSpPr>
        <p:spPr>
          <a:ln/>
        </p:spPr>
      </p:sp>
      <p:sp>
        <p:nvSpPr>
          <p:cNvPr id="568323" name="Rectangle 3"/>
          <p:cNvSpPr>
            <a:spLocks noGrp="1" noChangeArrowheads="1"/>
          </p:cNvSpPr>
          <p:nvPr>
            <p:ph type="body" idx="1"/>
          </p:nvPr>
        </p:nvSpPr>
        <p:spPr/>
        <p:txBody>
          <a:bodyPr/>
          <a:lstStyle/>
          <a:p>
            <a:r>
              <a:rPr lang="en-IN"/>
              <a:t>Explain the students that in such cases, we can not use the normal WHERE clause.</a:t>
            </a: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055"/>
          <p:cNvSpPr>
            <a:spLocks noGrp="1" noChangeArrowheads="1"/>
          </p:cNvSpPr>
          <p:nvPr>
            <p:ph type="sldNum" sz="quarter" idx="5"/>
          </p:nvPr>
        </p:nvSpPr>
        <p:spPr>
          <a:ln/>
        </p:spPr>
        <p:txBody>
          <a:bodyPr/>
          <a:lstStyle/>
          <a:p>
            <a:fld id="{5E19DE30-5B5A-441A-AD76-2F9AABE02F5A}" type="slidenum">
              <a:rPr lang="en-US"/>
              <a:pPr/>
              <a:t>28</a:t>
            </a:fld>
            <a:endParaRPr lang="en-US"/>
          </a:p>
        </p:txBody>
      </p:sp>
      <p:sp>
        <p:nvSpPr>
          <p:cNvPr id="570370" name="Rectangle 2"/>
          <p:cNvSpPr>
            <a:spLocks noChangeArrowheads="1" noTextEdit="1"/>
          </p:cNvSpPr>
          <p:nvPr>
            <p:ph type="sldImg"/>
          </p:nvPr>
        </p:nvSpPr>
        <p:spPr>
          <a:ln/>
        </p:spPr>
      </p:sp>
      <p:sp>
        <p:nvSpPr>
          <p:cNvPr id="570371" name="Rectangle 3"/>
          <p:cNvSpPr>
            <a:spLocks noGrp="1" noChangeArrowheads="1"/>
          </p:cNvSpPr>
          <p:nvPr>
            <p:ph type="body" idx="1"/>
          </p:nvPr>
        </p:nvSpPr>
        <p:spPr/>
        <p:txBody>
          <a:bodyPr/>
          <a:lstStyle/>
          <a:p>
            <a:r>
              <a:rPr lang="en-IN"/>
              <a:t>At the end of this demo, the student will learn how to retrieve data from a table.</a:t>
            </a:r>
          </a:p>
          <a:p>
            <a:endParaRPr lang="en-IN"/>
          </a:p>
          <a:p>
            <a:r>
              <a:rPr lang="en-IN" b="1"/>
              <a:t>Pre requisites for the demo:</a:t>
            </a:r>
          </a:p>
          <a:p>
            <a:r>
              <a:rPr lang="en-IN"/>
              <a:t>To perform the demos of the book, you need to use any of the users, Angela, Robert, or Kim, created at the time of installation. </a:t>
            </a:r>
          </a:p>
          <a:p>
            <a:endParaRPr lang="en-IN"/>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055"/>
          <p:cNvSpPr>
            <a:spLocks noGrp="1" noChangeArrowheads="1"/>
          </p:cNvSpPr>
          <p:nvPr>
            <p:ph type="sldNum" sz="quarter" idx="5"/>
          </p:nvPr>
        </p:nvSpPr>
        <p:spPr>
          <a:ln/>
        </p:spPr>
        <p:txBody>
          <a:bodyPr/>
          <a:lstStyle/>
          <a:p>
            <a:fld id="{F92DE9E7-9EA9-42ED-B23D-8EA15C180359}" type="slidenum">
              <a:rPr lang="en-US"/>
              <a:pPr/>
              <a:t>29</a:t>
            </a:fld>
            <a:endParaRPr lang="en-US"/>
          </a:p>
        </p:txBody>
      </p:sp>
      <p:sp>
        <p:nvSpPr>
          <p:cNvPr id="572418" name="Rectangle 2"/>
          <p:cNvSpPr>
            <a:spLocks noChangeArrowheads="1" noTextEdit="1"/>
          </p:cNvSpPr>
          <p:nvPr>
            <p:ph type="sldImg"/>
          </p:nvPr>
        </p:nvSpPr>
        <p:spPr>
          <a:ln/>
        </p:spPr>
      </p:sp>
      <p:sp>
        <p:nvSpPr>
          <p:cNvPr id="572419" name="Rectangle 3"/>
          <p:cNvSpPr>
            <a:spLocks noGrp="1" noChangeArrowheads="1"/>
          </p:cNvSpPr>
          <p:nvPr>
            <p:ph type="body" idx="1"/>
          </p:nvPr>
        </p:nvSpPr>
        <p:spPr/>
        <p:txBody>
          <a:bodyPr/>
          <a:lstStyle/>
          <a:p>
            <a:endParaRPr lang="en-IN"/>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055"/>
          <p:cNvSpPr>
            <a:spLocks noGrp="1" noChangeArrowheads="1"/>
          </p:cNvSpPr>
          <p:nvPr>
            <p:ph type="sldNum" sz="quarter" idx="5"/>
          </p:nvPr>
        </p:nvSpPr>
        <p:spPr>
          <a:ln/>
        </p:spPr>
        <p:txBody>
          <a:bodyPr/>
          <a:lstStyle/>
          <a:p>
            <a:fld id="{ABDF5B3D-865E-4135-853E-0CB5FCF2BD7D}" type="slidenum">
              <a:rPr lang="en-US"/>
              <a:pPr/>
              <a:t>3</a:t>
            </a:fld>
            <a:endParaRPr lang="en-US"/>
          </a:p>
        </p:txBody>
      </p:sp>
      <p:sp>
        <p:nvSpPr>
          <p:cNvPr id="202754" name="Rectangle 2"/>
          <p:cNvSpPr>
            <a:spLocks noChangeArrowheads="1" noTextEdit="1"/>
          </p:cNvSpPr>
          <p:nvPr>
            <p:ph type="sldImg"/>
          </p:nvPr>
        </p:nvSpPr>
        <p:spPr>
          <a:ln/>
        </p:spPr>
      </p:sp>
      <p:sp>
        <p:nvSpPr>
          <p:cNvPr id="2027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055"/>
          <p:cNvSpPr>
            <a:spLocks noGrp="1" noChangeArrowheads="1"/>
          </p:cNvSpPr>
          <p:nvPr>
            <p:ph type="sldNum" sz="quarter" idx="5"/>
          </p:nvPr>
        </p:nvSpPr>
        <p:spPr>
          <a:ln/>
        </p:spPr>
        <p:txBody>
          <a:bodyPr/>
          <a:lstStyle/>
          <a:p>
            <a:fld id="{313A4DCF-C610-444F-9386-4BA7EF7121D7}" type="slidenum">
              <a:rPr lang="en-US"/>
              <a:pPr/>
              <a:t>30</a:t>
            </a:fld>
            <a:endParaRPr lang="en-US"/>
          </a:p>
        </p:txBody>
      </p:sp>
      <p:sp>
        <p:nvSpPr>
          <p:cNvPr id="99330" name="Rectangle 2"/>
          <p:cNvSpPr>
            <a:spLocks noChangeArrowheads="1" noTextEdit="1"/>
          </p:cNvSpPr>
          <p:nvPr>
            <p:ph type="sldImg"/>
          </p:nvPr>
        </p:nvSpPr>
        <p:spPr>
          <a:ln/>
        </p:spPr>
      </p:sp>
      <p:sp>
        <p:nvSpPr>
          <p:cNvPr id="99331" name="Rectangle 3"/>
          <p:cNvSpPr>
            <a:spLocks noGrp="1" noChangeArrowheads="1"/>
          </p:cNvSpPr>
          <p:nvPr>
            <p:ph type="body" idx="1"/>
          </p:nvPr>
        </p:nvSpPr>
        <p:spPr/>
        <p:txBody>
          <a:bodyPr/>
          <a:lstStyle/>
          <a:p>
            <a:r>
              <a:rPr lang="en-US"/>
              <a:t>You can summarize the session by running through the summary given in SG. </a:t>
            </a:r>
          </a:p>
          <a:p>
            <a:r>
              <a:rPr lang="en-US"/>
              <a:t>In addition, you can also ask students summarize what they have learnt in this session.</a:t>
            </a: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055"/>
          <p:cNvSpPr>
            <a:spLocks noGrp="1" noChangeArrowheads="1"/>
          </p:cNvSpPr>
          <p:nvPr>
            <p:ph type="sldNum" sz="quarter" idx="5"/>
          </p:nvPr>
        </p:nvSpPr>
        <p:spPr>
          <a:ln/>
        </p:spPr>
        <p:txBody>
          <a:bodyPr/>
          <a:lstStyle/>
          <a:p>
            <a:fld id="{DA8DA9A1-C4F3-4107-AA96-D6D13419F705}" type="slidenum">
              <a:rPr lang="en-US"/>
              <a:pPr/>
              <a:t>31</a:t>
            </a:fld>
            <a:endParaRPr lang="en-US"/>
          </a:p>
        </p:txBody>
      </p:sp>
      <p:sp>
        <p:nvSpPr>
          <p:cNvPr id="271362" name="Rectangle 2"/>
          <p:cNvSpPr>
            <a:spLocks noChangeArrowheads="1" noTextEdit="1"/>
          </p:cNvSpPr>
          <p:nvPr>
            <p:ph type="sldImg"/>
          </p:nvPr>
        </p:nvSpPr>
        <p:spPr>
          <a:ln/>
        </p:spPr>
      </p:sp>
      <p:sp>
        <p:nvSpPr>
          <p:cNvPr id="271363" name="Rectangle 3"/>
          <p:cNvSpPr>
            <a:spLocks noGrp="1" noChangeArrowheads="1"/>
          </p:cNvSpPr>
          <p:nvPr>
            <p:ph type="body" idx="1"/>
          </p:nvPr>
        </p:nvSpPr>
        <p:spPr/>
        <p:txBody>
          <a:bodyPr/>
          <a:lstStyle/>
          <a:p>
            <a:r>
              <a:rPr lang="en-US"/>
              <a:t>You can summarize the session by running through the summary given in SG. </a:t>
            </a:r>
          </a:p>
          <a:p>
            <a:r>
              <a:rPr lang="en-US"/>
              <a:t>In addition, you can also ask students summarize what they have learnt in this session.</a:t>
            </a: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055"/>
          <p:cNvSpPr>
            <a:spLocks noGrp="1" noChangeArrowheads="1"/>
          </p:cNvSpPr>
          <p:nvPr>
            <p:ph type="sldNum" sz="quarter" idx="5"/>
          </p:nvPr>
        </p:nvSpPr>
        <p:spPr>
          <a:ln/>
        </p:spPr>
        <p:txBody>
          <a:bodyPr/>
          <a:lstStyle/>
          <a:p>
            <a:fld id="{B7A7A871-D4C3-4A05-AC5F-FA983288B616}" type="slidenum">
              <a:rPr lang="en-US"/>
              <a:pPr/>
              <a:t>32</a:t>
            </a:fld>
            <a:endParaRPr lang="en-US"/>
          </a:p>
        </p:txBody>
      </p:sp>
      <p:sp>
        <p:nvSpPr>
          <p:cNvPr id="530434" name="Rectangle 2"/>
          <p:cNvSpPr>
            <a:spLocks noChangeArrowheads="1" noTextEdit="1"/>
          </p:cNvSpPr>
          <p:nvPr>
            <p:ph type="sldImg"/>
          </p:nvPr>
        </p:nvSpPr>
        <p:spPr>
          <a:ln/>
        </p:spPr>
      </p:sp>
      <p:sp>
        <p:nvSpPr>
          <p:cNvPr id="530435" name="Rectangle 3"/>
          <p:cNvSpPr>
            <a:spLocks noGrp="1" noChangeArrowheads="1"/>
          </p:cNvSpPr>
          <p:nvPr>
            <p:ph type="body" idx="1"/>
          </p:nvPr>
        </p:nvSpPr>
        <p:spPr/>
        <p:txBody>
          <a:bodyPr/>
          <a:lstStyle/>
          <a:p>
            <a:r>
              <a:rPr lang="en-US"/>
              <a:t>You can summarize the session by running through the summary given in SG. </a:t>
            </a:r>
          </a:p>
          <a:p>
            <a:r>
              <a:rPr lang="en-US"/>
              <a:t>In addition, you can also ask students summarize what they have learnt in this session.</a:t>
            </a: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055"/>
          <p:cNvSpPr>
            <a:spLocks noGrp="1" noChangeArrowheads="1"/>
          </p:cNvSpPr>
          <p:nvPr>
            <p:ph type="sldNum" sz="quarter" idx="5"/>
          </p:nvPr>
        </p:nvSpPr>
        <p:spPr>
          <a:ln/>
        </p:spPr>
        <p:txBody>
          <a:bodyPr/>
          <a:lstStyle/>
          <a:p>
            <a:fld id="{55B1D41A-F6E4-483F-8DA2-C6AFEC3BA9F8}" type="slidenum">
              <a:rPr lang="en-US"/>
              <a:pPr/>
              <a:t>33</a:t>
            </a:fld>
            <a:endParaRPr lang="en-US"/>
          </a:p>
        </p:txBody>
      </p:sp>
      <p:sp>
        <p:nvSpPr>
          <p:cNvPr id="532482" name="Rectangle 2"/>
          <p:cNvSpPr>
            <a:spLocks noChangeArrowheads="1" noTextEdit="1"/>
          </p:cNvSpPr>
          <p:nvPr>
            <p:ph type="sldImg"/>
          </p:nvPr>
        </p:nvSpPr>
        <p:spPr>
          <a:ln/>
        </p:spPr>
      </p:sp>
      <p:sp>
        <p:nvSpPr>
          <p:cNvPr id="532483" name="Rectangle 3"/>
          <p:cNvSpPr>
            <a:spLocks noGrp="1" noChangeArrowheads="1"/>
          </p:cNvSpPr>
          <p:nvPr>
            <p:ph type="body" idx="1"/>
          </p:nvPr>
        </p:nvSpPr>
        <p:spPr/>
        <p:txBody>
          <a:bodyPr/>
          <a:lstStyle/>
          <a:p>
            <a:r>
              <a:rPr lang="en-US"/>
              <a:t>You can summarize the session by running through the summary given in SG. </a:t>
            </a:r>
          </a:p>
          <a:p>
            <a:r>
              <a:rPr lang="en-US"/>
              <a:t>In addition, you can also ask students summarize what they have learnt in this session.</a:t>
            </a: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055"/>
          <p:cNvSpPr>
            <a:spLocks noGrp="1" noChangeArrowheads="1"/>
          </p:cNvSpPr>
          <p:nvPr>
            <p:ph type="sldNum" sz="quarter" idx="5"/>
          </p:nvPr>
        </p:nvSpPr>
        <p:spPr>
          <a:ln/>
        </p:spPr>
        <p:txBody>
          <a:bodyPr/>
          <a:lstStyle/>
          <a:p>
            <a:fld id="{72F29209-01F2-4F5C-8061-496E2DC7FA26}" type="slidenum">
              <a:rPr lang="en-US"/>
              <a:pPr/>
              <a:t>34</a:t>
            </a:fld>
            <a:endParaRPr lang="en-US"/>
          </a:p>
        </p:txBody>
      </p:sp>
      <p:sp>
        <p:nvSpPr>
          <p:cNvPr id="576514" name="Rectangle 2"/>
          <p:cNvSpPr>
            <a:spLocks noChangeArrowheads="1" noTextEdit="1"/>
          </p:cNvSpPr>
          <p:nvPr>
            <p:ph type="sldImg"/>
          </p:nvPr>
        </p:nvSpPr>
        <p:spPr>
          <a:ln/>
        </p:spPr>
      </p:sp>
      <p:sp>
        <p:nvSpPr>
          <p:cNvPr id="576515" name="Rectangle 3"/>
          <p:cNvSpPr>
            <a:spLocks noGrp="1" noChangeArrowheads="1"/>
          </p:cNvSpPr>
          <p:nvPr>
            <p:ph type="body" idx="1"/>
          </p:nvPr>
        </p:nvSpPr>
        <p:spPr/>
        <p:txBody>
          <a:bodyPr/>
          <a:lstStyle/>
          <a:p>
            <a:endParaRPr lang="en-IN"/>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055"/>
          <p:cNvSpPr>
            <a:spLocks noGrp="1" noChangeArrowheads="1"/>
          </p:cNvSpPr>
          <p:nvPr>
            <p:ph type="sldNum" sz="quarter" idx="5"/>
          </p:nvPr>
        </p:nvSpPr>
        <p:spPr>
          <a:ln/>
        </p:spPr>
        <p:txBody>
          <a:bodyPr/>
          <a:lstStyle/>
          <a:p>
            <a:fld id="{91CDF7E4-E25D-4206-B90A-2F4A245C2287}" type="slidenum">
              <a:rPr lang="en-US"/>
              <a:pPr/>
              <a:t>35</a:t>
            </a:fld>
            <a:endParaRPr lang="en-US"/>
          </a:p>
        </p:txBody>
      </p:sp>
      <p:sp>
        <p:nvSpPr>
          <p:cNvPr id="578562" name="Rectangle 2"/>
          <p:cNvSpPr>
            <a:spLocks noChangeArrowheads="1" noTextEdit="1"/>
          </p:cNvSpPr>
          <p:nvPr>
            <p:ph type="sldImg"/>
          </p:nvPr>
        </p:nvSpPr>
        <p:spPr>
          <a:ln/>
        </p:spPr>
      </p:sp>
      <p:sp>
        <p:nvSpPr>
          <p:cNvPr id="578563" name="Rectangle 3"/>
          <p:cNvSpPr>
            <a:spLocks noGrp="1" noChangeArrowheads="1"/>
          </p:cNvSpPr>
          <p:nvPr>
            <p:ph type="body" idx="1"/>
          </p:nvPr>
        </p:nvSpPr>
        <p:spPr/>
        <p:txBody>
          <a:bodyPr/>
          <a:lstStyle/>
          <a:p>
            <a:endParaRPr lang="en-IN"/>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055"/>
          <p:cNvSpPr>
            <a:spLocks noGrp="1" noChangeArrowheads="1"/>
          </p:cNvSpPr>
          <p:nvPr>
            <p:ph type="sldNum" sz="quarter" idx="5"/>
          </p:nvPr>
        </p:nvSpPr>
        <p:spPr>
          <a:ln/>
        </p:spPr>
        <p:txBody>
          <a:bodyPr/>
          <a:lstStyle/>
          <a:p>
            <a:fld id="{555A4BDB-3971-40D6-9C9C-6991455A27A4}" type="slidenum">
              <a:rPr lang="en-US"/>
              <a:pPr/>
              <a:t>4</a:t>
            </a:fld>
            <a:endParaRPr lang="en-US"/>
          </a:p>
        </p:txBody>
      </p:sp>
      <p:sp>
        <p:nvSpPr>
          <p:cNvPr id="592898" name="Rectangle 2"/>
          <p:cNvSpPr>
            <a:spLocks noChangeArrowheads="1" noTextEdit="1"/>
          </p:cNvSpPr>
          <p:nvPr>
            <p:ph type="sldImg"/>
          </p:nvPr>
        </p:nvSpPr>
        <p:spPr>
          <a:ln/>
        </p:spPr>
      </p:sp>
      <p:sp>
        <p:nvSpPr>
          <p:cNvPr id="592899" name="Rectangle 3"/>
          <p:cNvSpPr>
            <a:spLocks noGrp="1" noChangeArrowheads="1"/>
          </p:cNvSpPr>
          <p:nvPr>
            <p:ph type="body" idx="1"/>
          </p:nvPr>
        </p:nvSpPr>
        <p:spPr/>
        <p:txBody>
          <a:bodyPr/>
          <a:lstStyle/>
          <a:p>
            <a:r>
              <a:rPr lang="en-IN">
                <a:solidFill>
                  <a:schemeClr val="accent2"/>
                </a:solidFill>
                <a:latin typeface="Arial" pitchFamily="34" charset="0"/>
                <a:cs typeface="Times New Roman" pitchFamily="18" charset="0"/>
              </a:rPr>
              <a:t>Explain the components of SQL Server as follows:</a:t>
            </a:r>
          </a:p>
          <a:p>
            <a:pPr lvl="1"/>
            <a:r>
              <a:rPr lang="en-IN">
                <a:solidFill>
                  <a:schemeClr val="accent2"/>
                </a:solidFill>
                <a:latin typeface="Arial" pitchFamily="34" charset="0"/>
                <a:cs typeface="Times New Roman" pitchFamily="18" charset="0"/>
              </a:rPr>
              <a:t>Database Engine: Provides support to store, query, process, and secure data on the database server</a:t>
            </a:r>
          </a:p>
          <a:p>
            <a:pPr lvl="1"/>
            <a:r>
              <a:rPr lang="en-IN">
                <a:solidFill>
                  <a:schemeClr val="accent2"/>
                </a:solidFill>
                <a:latin typeface="Arial" pitchFamily="34" charset="0"/>
                <a:cs typeface="Times New Roman" pitchFamily="18" charset="0"/>
              </a:rPr>
              <a:t>Integration Services: Allow you to gather and integrate data from various disparate data sources available in an organization</a:t>
            </a:r>
          </a:p>
          <a:p>
            <a:pPr lvl="1"/>
            <a:r>
              <a:rPr lang="en-IN">
                <a:solidFill>
                  <a:schemeClr val="accent2"/>
                </a:solidFill>
                <a:latin typeface="Arial" pitchFamily="34" charset="0"/>
                <a:cs typeface="Times New Roman" pitchFamily="18" charset="0"/>
              </a:rPr>
              <a:t>Analysis Services: Help in data analysis in a business intelligence application</a:t>
            </a:r>
          </a:p>
          <a:p>
            <a:pPr lvl="1"/>
            <a:r>
              <a:rPr lang="en-IN">
                <a:solidFill>
                  <a:schemeClr val="accent2"/>
                </a:solidFill>
                <a:latin typeface="Arial" pitchFamily="34" charset="0"/>
                <a:cs typeface="Times New Roman" pitchFamily="18" charset="0"/>
              </a:rPr>
              <a:t>Reporting Services: Provide support to generate comprehensive reports on data in database engine or in data warehouse</a:t>
            </a:r>
            <a:endParaRPr lang="en-US">
              <a:solidFill>
                <a:schemeClr val="accent2"/>
              </a:solidFill>
              <a:latin typeface="Arial" pitchFamily="34" charset="0"/>
              <a:cs typeface="Times New Roman" pitchFamily="18" charset="0"/>
            </a:endParaRPr>
          </a:p>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055"/>
          <p:cNvSpPr>
            <a:spLocks noGrp="1" noChangeArrowheads="1"/>
          </p:cNvSpPr>
          <p:nvPr>
            <p:ph type="sldNum" sz="quarter" idx="5"/>
          </p:nvPr>
        </p:nvSpPr>
        <p:spPr>
          <a:ln/>
        </p:spPr>
        <p:txBody>
          <a:bodyPr/>
          <a:lstStyle/>
          <a:p>
            <a:fld id="{0BDE1B43-A46D-496C-B027-285AA5B0ADE8}" type="slidenum">
              <a:rPr lang="en-US"/>
              <a:pPr/>
              <a:t>5</a:t>
            </a:fld>
            <a:endParaRPr lang="en-US"/>
          </a:p>
        </p:txBody>
      </p:sp>
      <p:sp>
        <p:nvSpPr>
          <p:cNvPr id="583682" name="Rectangle 2"/>
          <p:cNvSpPr>
            <a:spLocks noChangeArrowheads="1" noTextEdit="1"/>
          </p:cNvSpPr>
          <p:nvPr>
            <p:ph type="sldImg"/>
          </p:nvPr>
        </p:nvSpPr>
        <p:spPr>
          <a:ln/>
        </p:spPr>
      </p:sp>
      <p:sp>
        <p:nvSpPr>
          <p:cNvPr id="5836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055"/>
          <p:cNvSpPr>
            <a:spLocks noGrp="1" noChangeArrowheads="1"/>
          </p:cNvSpPr>
          <p:nvPr>
            <p:ph type="sldNum" sz="quarter" idx="5"/>
          </p:nvPr>
        </p:nvSpPr>
        <p:spPr>
          <a:ln/>
        </p:spPr>
        <p:txBody>
          <a:bodyPr/>
          <a:lstStyle/>
          <a:p>
            <a:fld id="{0E626B3C-607E-480B-A977-F148F5D3FEBA}" type="slidenum">
              <a:rPr lang="en-US"/>
              <a:pPr/>
              <a:t>6</a:t>
            </a:fld>
            <a:endParaRPr lang="en-US"/>
          </a:p>
        </p:txBody>
      </p:sp>
      <p:sp>
        <p:nvSpPr>
          <p:cNvPr id="585730" name="Rectangle 2"/>
          <p:cNvSpPr>
            <a:spLocks noChangeArrowheads="1" noTextEdit="1"/>
          </p:cNvSpPr>
          <p:nvPr>
            <p:ph type="sldImg"/>
          </p:nvPr>
        </p:nvSpPr>
        <p:spPr>
          <a:ln/>
        </p:spPr>
      </p:sp>
      <p:sp>
        <p:nvSpPr>
          <p:cNvPr id="585731" name="Rectangle 3"/>
          <p:cNvSpPr>
            <a:spLocks noGrp="1" noChangeArrowheads="1"/>
          </p:cNvSpPr>
          <p:nvPr>
            <p:ph type="body" idx="1"/>
          </p:nvPr>
        </p:nvSpPr>
        <p:spPr/>
        <p:txBody>
          <a:bodyPr/>
          <a:lstStyle/>
          <a:p>
            <a:endParaRPr lang="en-IN"/>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055"/>
          <p:cNvSpPr>
            <a:spLocks noGrp="1" noChangeArrowheads="1"/>
          </p:cNvSpPr>
          <p:nvPr>
            <p:ph type="sldNum" sz="quarter" idx="5"/>
          </p:nvPr>
        </p:nvSpPr>
        <p:spPr>
          <a:ln/>
        </p:spPr>
        <p:txBody>
          <a:bodyPr/>
          <a:lstStyle/>
          <a:p>
            <a:fld id="{AFB9B6B6-91AE-440F-A6BC-8C669308DC17}" type="slidenum">
              <a:rPr lang="en-US"/>
              <a:pPr/>
              <a:t>7</a:t>
            </a:fld>
            <a:endParaRPr lang="en-US"/>
          </a:p>
        </p:txBody>
      </p:sp>
      <p:sp>
        <p:nvSpPr>
          <p:cNvPr id="587778" name="Rectangle 2"/>
          <p:cNvSpPr>
            <a:spLocks noChangeArrowheads="1" noTextEdit="1"/>
          </p:cNvSpPr>
          <p:nvPr>
            <p:ph type="sldImg"/>
          </p:nvPr>
        </p:nvSpPr>
        <p:spPr>
          <a:ln/>
        </p:spPr>
      </p:sp>
      <p:sp>
        <p:nvSpPr>
          <p:cNvPr id="587779" name="Rectangle 3"/>
          <p:cNvSpPr>
            <a:spLocks noGrp="1" noChangeArrowheads="1"/>
          </p:cNvSpPr>
          <p:nvPr>
            <p:ph type="body" idx="1"/>
          </p:nvPr>
        </p:nvSpPr>
        <p:spPr/>
        <p:txBody>
          <a:bodyPr/>
          <a:lstStyle/>
          <a:p>
            <a:endParaRPr lang="en-IN"/>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055"/>
          <p:cNvSpPr>
            <a:spLocks noGrp="1" noChangeArrowheads="1"/>
          </p:cNvSpPr>
          <p:nvPr>
            <p:ph type="sldNum" sz="quarter" idx="5"/>
          </p:nvPr>
        </p:nvSpPr>
        <p:spPr>
          <a:ln/>
        </p:spPr>
        <p:txBody>
          <a:bodyPr/>
          <a:lstStyle/>
          <a:p>
            <a:fld id="{B0D0D595-0031-41B8-9A36-B40A5503B1C6}" type="slidenum">
              <a:rPr lang="en-US"/>
              <a:pPr/>
              <a:t>8</a:t>
            </a:fld>
            <a:endParaRPr lang="en-US"/>
          </a:p>
        </p:txBody>
      </p:sp>
      <p:sp>
        <p:nvSpPr>
          <p:cNvPr id="589826" name="Rectangle 2"/>
          <p:cNvSpPr>
            <a:spLocks noChangeArrowheads="1" noTextEdit="1"/>
          </p:cNvSpPr>
          <p:nvPr>
            <p:ph type="sldImg"/>
          </p:nvPr>
        </p:nvSpPr>
        <p:spPr>
          <a:ln/>
        </p:spPr>
      </p:sp>
      <p:sp>
        <p:nvSpPr>
          <p:cNvPr id="5898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055"/>
          <p:cNvSpPr>
            <a:spLocks noGrp="1" noChangeArrowheads="1"/>
          </p:cNvSpPr>
          <p:nvPr>
            <p:ph type="sldNum" sz="quarter" idx="5"/>
          </p:nvPr>
        </p:nvSpPr>
        <p:spPr>
          <a:ln/>
        </p:spPr>
        <p:txBody>
          <a:bodyPr/>
          <a:lstStyle/>
          <a:p>
            <a:fld id="{FBE3CEF1-D279-44ED-AC8A-D79FB3CF76E3}" type="slidenum">
              <a:rPr lang="en-US"/>
              <a:pPr/>
              <a:t>9</a:t>
            </a:fld>
            <a:endParaRPr lang="en-US"/>
          </a:p>
        </p:txBody>
      </p:sp>
      <p:sp>
        <p:nvSpPr>
          <p:cNvPr id="591874" name="Rectangle 2"/>
          <p:cNvSpPr>
            <a:spLocks noChangeArrowheads="1" noTextEdit="1"/>
          </p:cNvSpPr>
          <p:nvPr>
            <p:ph type="sldImg"/>
          </p:nvPr>
        </p:nvSpPr>
        <p:spPr>
          <a:ln/>
        </p:spPr>
      </p:sp>
      <p:sp>
        <p:nvSpPr>
          <p:cNvPr id="591875" name="Rectangle 3"/>
          <p:cNvSpPr>
            <a:spLocks noGrp="1" noChangeArrowheads="1"/>
          </p:cNvSpPr>
          <p:nvPr>
            <p:ph type="body" idx="1"/>
          </p:nvPr>
        </p:nvSpPr>
        <p:spPr/>
        <p:txBody>
          <a:bodyPr/>
          <a:lstStyle/>
          <a:p>
            <a:r>
              <a:rPr lang="en-US">
                <a:solidFill>
                  <a:schemeClr val="accent2"/>
                </a:solidFill>
                <a:latin typeface="Arial" pitchFamily="34" charset="0"/>
                <a:cs typeface="Times New Roman" pitchFamily="18" charset="0"/>
              </a:rPr>
              <a:t>Emphasize on the fact that </a:t>
            </a:r>
            <a:r>
              <a:rPr lang="en-US"/>
              <a:t>most </a:t>
            </a:r>
            <a:r>
              <a:rPr lang="en-US">
                <a:solidFill>
                  <a:schemeClr val="accent2"/>
                </a:solidFill>
                <a:latin typeface="Arial" pitchFamily="34" charset="0"/>
                <a:cs typeface="Times New Roman" pitchFamily="18" charset="0"/>
              </a:rPr>
              <a:t>DBMS </a:t>
            </a:r>
            <a:r>
              <a:rPr lang="en-US"/>
              <a:t>have created customized versions of the SQL language. For example, Transact-SQL (T-SQL) is a scripting language used on the SQL Server for programming. Alternatively, PL-SQL is used for programming in Oracle. T-SQL confirms to the ANSI SQL-92 standard published by ANSI and ISO in the year 1992. </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0795025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373872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90039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51922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646743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763610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896418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Tree>
    <p:extLst>
      <p:ext uri="{BB962C8B-B14F-4D97-AF65-F5344CB8AC3E}">
        <p14:creationId xmlns:p14="http://schemas.microsoft.com/office/powerpoint/2010/main" val="12770522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9390713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7992317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5670009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pic>
        <p:nvPicPr>
          <p:cNvPr id="1047" name="Picture 23" descr="IEC_BG0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1048" name="Text Box 24"/>
          <p:cNvSpPr txBox="1">
            <a:spLocks noChangeArrowheads="1"/>
          </p:cNvSpPr>
          <p:nvPr/>
        </p:nvSpPr>
        <p:spPr bwMode="auto">
          <a:xfrm>
            <a:off x="7620000" y="6583363"/>
            <a:ext cx="1524000" cy="27463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200" b="1">
                <a:solidFill>
                  <a:schemeClr val="bg1"/>
                </a:solidFill>
                <a:latin typeface="Arial" pitchFamily="34" charset="0"/>
              </a:rPr>
              <a:t>Slide </a:t>
            </a:r>
            <a:fld id="{D8430122-3B3D-411A-8FBC-ACDF6E29AF9B}" type="slidenum">
              <a:rPr lang="en-US" sz="1200" b="1">
                <a:solidFill>
                  <a:schemeClr val="bg1"/>
                </a:solidFill>
                <a:latin typeface="Arial" pitchFamily="34" charset="0"/>
              </a:rPr>
              <a:pPr algn="ctr">
                <a:spcBef>
                  <a:spcPct val="50000"/>
                </a:spcBef>
              </a:pPr>
              <a:t>‹#›</a:t>
            </a:fld>
            <a:r>
              <a:rPr lang="en-US" sz="1200" b="1">
                <a:solidFill>
                  <a:schemeClr val="bg1"/>
                </a:solidFill>
                <a:latin typeface="Arial" pitchFamily="34" charset="0"/>
              </a:rPr>
              <a:t> of 35</a:t>
            </a:r>
          </a:p>
        </p:txBody>
      </p:sp>
      <p:sp>
        <p:nvSpPr>
          <p:cNvPr id="1043" name="Text Box 19"/>
          <p:cNvSpPr txBox="1">
            <a:spLocks noChangeArrowheads="1"/>
          </p:cNvSpPr>
          <p:nvPr/>
        </p:nvSpPr>
        <p:spPr bwMode="auto">
          <a:xfrm>
            <a:off x="1600200" y="6583363"/>
            <a:ext cx="5867400" cy="27463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200" b="1">
                <a:solidFill>
                  <a:schemeClr val="bg1"/>
                </a:solidFill>
                <a:latin typeface="Arial" pitchFamily="34" charset="0"/>
              </a:rPr>
              <a:t>Session 1</a:t>
            </a:r>
          </a:p>
        </p:txBody>
      </p:sp>
      <p:sp>
        <p:nvSpPr>
          <p:cNvPr id="1046" name="Text Box 22"/>
          <p:cNvSpPr txBox="1">
            <a:spLocks noChangeArrowheads="1"/>
          </p:cNvSpPr>
          <p:nvPr/>
        </p:nvSpPr>
        <p:spPr bwMode="auto">
          <a:xfrm>
            <a:off x="863600" y="6600825"/>
            <a:ext cx="723900" cy="2444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000" b="1">
                <a:solidFill>
                  <a:schemeClr val="bg1"/>
                </a:solidFill>
                <a:latin typeface="Arial" pitchFamily="34" charset="0"/>
              </a:rPr>
              <a:t>Ver.  1.0</a:t>
            </a:r>
          </a:p>
        </p:txBody>
      </p:sp>
      <p:sp>
        <p:nvSpPr>
          <p:cNvPr id="1050" name="Text Box 26"/>
          <p:cNvSpPr txBox="1">
            <a:spLocks noChangeArrowheads="1"/>
          </p:cNvSpPr>
          <p:nvPr/>
        </p:nvSpPr>
        <p:spPr bwMode="auto">
          <a:xfrm>
            <a:off x="203200" y="152400"/>
            <a:ext cx="8788400" cy="4572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b="1">
                <a:solidFill>
                  <a:schemeClr val="bg1"/>
                </a:solidFill>
                <a:latin typeface="Tahoma" pitchFamily="34" charset="0"/>
              </a:rPr>
              <a:t>Querying and Managing Data Using SQL Server 2005</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Times New Roman" pitchFamily="18" charset="0"/>
        </a:defRPr>
      </a:lvl2pPr>
      <a:lvl3pPr algn="ctr" rtl="0" eaLnBrk="1" fontAlgn="base" hangingPunct="1">
        <a:spcBef>
          <a:spcPct val="0"/>
        </a:spcBef>
        <a:spcAft>
          <a:spcPct val="0"/>
        </a:spcAft>
        <a:defRPr sz="4400">
          <a:solidFill>
            <a:schemeClr val="tx2"/>
          </a:solidFill>
          <a:latin typeface="Times New Roman" pitchFamily="18" charset="0"/>
        </a:defRPr>
      </a:lvl3pPr>
      <a:lvl4pPr algn="ctr" rtl="0" eaLnBrk="1" fontAlgn="base" hangingPunct="1">
        <a:spcBef>
          <a:spcPct val="0"/>
        </a:spcBef>
        <a:spcAft>
          <a:spcPct val="0"/>
        </a:spcAft>
        <a:defRPr sz="4400">
          <a:solidFill>
            <a:schemeClr val="tx2"/>
          </a:solidFill>
          <a:latin typeface="Times New Roman" pitchFamily="18" charset="0"/>
        </a:defRPr>
      </a:lvl4pPr>
      <a:lvl5pPr algn="ctr" rtl="0" eaLnBrk="1" fontAlgn="base" hangingPunct="1">
        <a:spcBef>
          <a:spcPct val="0"/>
        </a:spcBef>
        <a:spcAft>
          <a:spcPct val="0"/>
        </a:spcAft>
        <a:defRPr sz="4400">
          <a:solidFill>
            <a:schemeClr val="tx2"/>
          </a:solidFill>
          <a:latin typeface="Times New Roman" pitchFamily="18" charset="0"/>
        </a:defRPr>
      </a:lvl5pPr>
      <a:lvl6pPr marL="457200" algn="ctr" rtl="0" eaLnBrk="1" fontAlgn="base" hangingPunct="1">
        <a:spcBef>
          <a:spcPct val="0"/>
        </a:spcBef>
        <a:spcAft>
          <a:spcPct val="0"/>
        </a:spcAft>
        <a:defRPr sz="4400">
          <a:solidFill>
            <a:schemeClr val="tx2"/>
          </a:solidFill>
          <a:latin typeface="Times New Roman" pitchFamily="18" charset="0"/>
        </a:defRPr>
      </a:lvl6pPr>
      <a:lvl7pPr marL="914400" algn="ctr" rtl="0" eaLnBrk="1" fontAlgn="base" hangingPunct="1">
        <a:spcBef>
          <a:spcPct val="0"/>
        </a:spcBef>
        <a:spcAft>
          <a:spcPct val="0"/>
        </a:spcAft>
        <a:defRPr sz="4400">
          <a:solidFill>
            <a:schemeClr val="tx2"/>
          </a:solidFill>
          <a:latin typeface="Times New Roman" pitchFamily="18" charset="0"/>
        </a:defRPr>
      </a:lvl7pPr>
      <a:lvl8pPr marL="1371600" algn="ctr" rtl="0" eaLnBrk="1" fontAlgn="base" hangingPunct="1">
        <a:spcBef>
          <a:spcPct val="0"/>
        </a:spcBef>
        <a:spcAft>
          <a:spcPct val="0"/>
        </a:spcAft>
        <a:defRPr sz="4400">
          <a:solidFill>
            <a:schemeClr val="tx2"/>
          </a:solidFill>
          <a:latin typeface="Times New Roman" pitchFamily="18" charset="0"/>
        </a:defRPr>
      </a:lvl8pPr>
      <a:lvl9pPr marL="1828800" algn="ctr" rtl="0" eaLnBrk="1" fontAlgn="base" hangingPunct="1">
        <a:spcBef>
          <a:spcPct val="0"/>
        </a:spcBef>
        <a:spcAft>
          <a:spcPct val="0"/>
        </a:spcAft>
        <a:defRPr sz="4400">
          <a:solidFill>
            <a:schemeClr val="tx2"/>
          </a:solidFill>
          <a:latin typeface="Times New Roman" pitchFamily="18"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9.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audio" Target="../media/audio1.bin"/><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93922" name="Text Box 2"/>
          <p:cNvSpPr txBox="1">
            <a:spLocks noChangeArrowheads="1"/>
          </p:cNvSpPr>
          <p:nvPr/>
        </p:nvSpPr>
        <p:spPr bwMode="auto">
          <a:xfrm>
            <a:off x="152400" y="711200"/>
            <a:ext cx="88392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solidFill>
                  <a:schemeClr val="bg1"/>
                </a:solidFill>
                <a:latin typeface="Tahoma" pitchFamily="34" charset="0"/>
                <a:cs typeface="Times New Roman" pitchFamily="18" charset="0"/>
              </a:rPr>
              <a:t>Rationale</a:t>
            </a:r>
          </a:p>
        </p:txBody>
      </p:sp>
      <p:sp>
        <p:nvSpPr>
          <p:cNvPr id="593923" name="Rectangle 3"/>
          <p:cNvSpPr>
            <a:spLocks noChangeArrowheads="1"/>
          </p:cNvSpPr>
          <p:nvPr>
            <p:ph type="body" idx="1"/>
          </p:nvPr>
        </p:nvSpPr>
        <p:spPr bwMode="auto">
          <a:xfrm>
            <a:off x="1525588" y="1598613"/>
            <a:ext cx="7313612" cy="4570412"/>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Tx/>
              <a:buBlip>
                <a:blip r:embed="rId3"/>
              </a:buBlip>
            </a:pPr>
            <a:r>
              <a:rPr lang="en-US" sz="2000">
                <a:solidFill>
                  <a:schemeClr val="accent2"/>
                </a:solidFill>
                <a:latin typeface="Arial" pitchFamily="34" charset="0"/>
                <a:cs typeface="Times New Roman" pitchFamily="18" charset="0"/>
              </a:rPr>
              <a:t>Aspiring Database Developers should be able to efficiently query and maintain databases. </a:t>
            </a:r>
          </a:p>
          <a:p>
            <a:pPr>
              <a:buFontTx/>
              <a:buBlip>
                <a:blip r:embed="rId3"/>
              </a:buBlip>
            </a:pPr>
            <a:r>
              <a:rPr lang="en-US" sz="2000">
                <a:solidFill>
                  <a:schemeClr val="accent2"/>
                </a:solidFill>
                <a:latin typeface="Arial" pitchFamily="34" charset="0"/>
                <a:cs typeface="Times New Roman" pitchFamily="18" charset="0"/>
              </a:rPr>
              <a:t>This module will help students learn the Structured Query Language (SQL) to query and manage databases.</a:t>
            </a:r>
            <a:endParaRPr lang="en-US" sz="2000">
              <a:solidFill>
                <a:schemeClr val="accent2"/>
              </a:solidFill>
              <a:latin typeface="Courier New" pitchFamily="49"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81282" name="Text Box 2"/>
          <p:cNvSpPr txBox="1">
            <a:spLocks noChangeArrowheads="1"/>
          </p:cNvSpPr>
          <p:nvPr/>
        </p:nvSpPr>
        <p:spPr bwMode="auto">
          <a:xfrm>
            <a:off x="152400" y="711200"/>
            <a:ext cx="87630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solidFill>
                  <a:schemeClr val="bg1"/>
                </a:solidFill>
                <a:latin typeface="Tahoma" pitchFamily="34" charset="0"/>
                <a:cs typeface="Times New Roman" pitchFamily="18" charset="0"/>
              </a:rPr>
              <a:t>Just a minute </a:t>
            </a:r>
          </a:p>
        </p:txBody>
      </p:sp>
      <p:sp>
        <p:nvSpPr>
          <p:cNvPr id="481283" name="Rectangle 3"/>
          <p:cNvSpPr>
            <a:spLocks noChangeArrowheads="1"/>
          </p:cNvSpPr>
          <p:nvPr>
            <p:ph type="body" idx="1"/>
          </p:nvPr>
        </p:nvSpPr>
        <p:spPr bwMode="auto">
          <a:xfrm>
            <a:off x="1525588" y="1598613"/>
            <a:ext cx="7313612" cy="2897187"/>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347663" indent="-347663">
              <a:buFontTx/>
              <a:buBlip>
                <a:blip r:embed="rId3"/>
              </a:buBlip>
            </a:pPr>
            <a:r>
              <a:rPr lang="en-IN" sz="2000">
                <a:solidFill>
                  <a:schemeClr val="accent2"/>
                </a:solidFill>
                <a:latin typeface="Arial" pitchFamily="34" charset="0"/>
                <a:cs typeface="Times New Roman" pitchFamily="18" charset="0"/>
              </a:rPr>
              <a:t>Which of the following features of SQL Server 2005 allow the developers to implement their programming logic in any language supported by the .NET framework? </a:t>
            </a:r>
          </a:p>
          <a:p>
            <a:pPr marL="798513" lvl="1" indent="-333375">
              <a:buFontTx/>
              <a:buAutoNum type="arabicPeriod"/>
            </a:pPr>
            <a:r>
              <a:rPr lang="en-IN" sz="1800">
                <a:solidFill>
                  <a:schemeClr val="accent2"/>
                </a:solidFill>
                <a:latin typeface="Arial" pitchFamily="34" charset="0"/>
                <a:cs typeface="Times New Roman" pitchFamily="18" charset="0"/>
              </a:rPr>
              <a:t>Support for data migration</a:t>
            </a:r>
          </a:p>
          <a:p>
            <a:pPr marL="798513" lvl="1" indent="-333375">
              <a:buFontTx/>
              <a:buAutoNum type="arabicPeriod"/>
            </a:pPr>
            <a:r>
              <a:rPr lang="en-IN" sz="1800">
                <a:solidFill>
                  <a:schemeClr val="accent2"/>
                </a:solidFill>
                <a:latin typeface="Arial" pitchFamily="34" charset="0"/>
                <a:cs typeface="Times New Roman" pitchFamily="18" charset="0"/>
              </a:rPr>
              <a:t>High availability</a:t>
            </a:r>
          </a:p>
          <a:p>
            <a:pPr marL="798513" lvl="1" indent="-333375">
              <a:buFontTx/>
              <a:buAutoNum type="arabicPeriod"/>
            </a:pPr>
            <a:r>
              <a:rPr lang="en-IN" sz="1800">
                <a:solidFill>
                  <a:schemeClr val="accent2"/>
                </a:solidFill>
                <a:latin typeface="Arial" pitchFamily="34" charset="0"/>
                <a:cs typeface="Times New Roman" pitchFamily="18" charset="0"/>
              </a:rPr>
              <a:t>CLR integration</a:t>
            </a:r>
          </a:p>
          <a:p>
            <a:pPr marL="798513" lvl="1" indent="-333375">
              <a:buFontTx/>
              <a:buAutoNum type="arabicPeriod"/>
            </a:pPr>
            <a:r>
              <a:rPr lang="en-IN" sz="1800">
                <a:solidFill>
                  <a:schemeClr val="accent2"/>
                </a:solidFill>
                <a:latin typeface="Arial" pitchFamily="34" charset="0"/>
                <a:cs typeface="Times New Roman" pitchFamily="18" charset="0"/>
              </a:rPr>
              <a:t>Scalability</a:t>
            </a:r>
          </a:p>
        </p:txBody>
      </p:sp>
      <p:sp>
        <p:nvSpPr>
          <p:cNvPr id="481284" name="Rectangle 4"/>
          <p:cNvSpPr>
            <a:spLocks noChangeArrowheads="1"/>
          </p:cNvSpPr>
          <p:nvPr/>
        </p:nvSpPr>
        <p:spPr bwMode="auto">
          <a:xfrm>
            <a:off x="1525588" y="4724400"/>
            <a:ext cx="6627812" cy="12192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marL="346075" indent="-346075">
              <a:spcBef>
                <a:spcPct val="20000"/>
              </a:spcBef>
              <a:buFontTx/>
              <a:buBlip>
                <a:blip r:embed="rId3"/>
              </a:buBlip>
            </a:pPr>
            <a:r>
              <a:rPr lang="en-US" sz="2000">
                <a:solidFill>
                  <a:schemeClr val="accent2"/>
                </a:solidFill>
                <a:latin typeface="Arial" pitchFamily="34" charset="0"/>
                <a:cs typeface="Times New Roman" pitchFamily="18" charset="0"/>
              </a:rPr>
              <a:t>Answer:</a:t>
            </a:r>
          </a:p>
          <a:p>
            <a:pPr marL="749300" lvl="1" indent="-284163">
              <a:spcBef>
                <a:spcPct val="20000"/>
              </a:spcBef>
            </a:pPr>
            <a:r>
              <a:rPr lang="en-US" sz="1800">
                <a:solidFill>
                  <a:schemeClr val="accent2"/>
                </a:solidFill>
                <a:latin typeface="Arial" pitchFamily="34" charset="0"/>
                <a:cs typeface="Times New Roman" pitchFamily="18" charset="0"/>
              </a:rPr>
              <a:t>3.  CLR integration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8" fill="hold" grpId="0" nodeType="clickEffect">
                                  <p:stCondLst>
                                    <p:cond delay="0"/>
                                  </p:stCondLst>
                                  <p:childTnLst>
                                    <p:set>
                                      <p:cBhvr>
                                        <p:cTn id="6" dur="1" fill="hold">
                                          <p:stCondLst>
                                            <p:cond delay="0"/>
                                          </p:stCondLst>
                                        </p:cTn>
                                        <p:tgtEl>
                                          <p:spTgt spid="481284"/>
                                        </p:tgtEl>
                                        <p:attrNameLst>
                                          <p:attrName>style.visibility</p:attrName>
                                        </p:attrNameLst>
                                      </p:cBhvr>
                                      <p:to>
                                        <p:strVal val="visible"/>
                                      </p:to>
                                    </p:set>
                                    <p:animEffect transition="in" filter="slide(fromLeft)">
                                      <p:cBhvr>
                                        <p:cTn id="7" dur="500"/>
                                        <p:tgtEl>
                                          <p:spTgt spid="48128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284" grpId="0" animBg="1"/>
    </p:bld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85026" name="Rectangle 2"/>
          <p:cNvSpPr>
            <a:spLocks noChangeArrowheads="1"/>
          </p:cNvSpPr>
          <p:nvPr>
            <p:ph type="body" idx="1"/>
          </p:nvPr>
        </p:nvSpPr>
        <p:spPr bwMode="auto">
          <a:xfrm>
            <a:off x="1525588" y="1598613"/>
            <a:ext cx="7237412" cy="4192587"/>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Tx/>
              <a:buBlip>
                <a:blip r:embed="rId3"/>
              </a:buBlip>
            </a:pPr>
            <a:r>
              <a:rPr lang="en-US" sz="2000">
                <a:solidFill>
                  <a:schemeClr val="accent2"/>
                </a:solidFill>
                <a:latin typeface="Arial" pitchFamily="34" charset="0"/>
                <a:cs typeface="Times New Roman" pitchFamily="18" charset="0"/>
              </a:rPr>
              <a:t>SQL Server 2005 provides the following tools:</a:t>
            </a:r>
          </a:p>
          <a:p>
            <a:pPr lvl="1">
              <a:buFontTx/>
              <a:buBlip>
                <a:blip r:embed="rId4"/>
              </a:buBlip>
            </a:pPr>
            <a:r>
              <a:rPr lang="en-IN" sz="1800">
                <a:solidFill>
                  <a:schemeClr val="accent2"/>
                </a:solidFill>
                <a:latin typeface="Arial" pitchFamily="34" charset="0"/>
                <a:cs typeface="Times New Roman" pitchFamily="18" charset="0"/>
              </a:rPr>
              <a:t>SQL Server Management Studio</a:t>
            </a:r>
          </a:p>
          <a:p>
            <a:pPr lvl="1">
              <a:buFontTx/>
              <a:buBlip>
                <a:blip r:embed="rId4"/>
              </a:buBlip>
            </a:pPr>
            <a:r>
              <a:rPr lang="en-IN" sz="1800">
                <a:solidFill>
                  <a:schemeClr val="accent2"/>
                </a:solidFill>
                <a:latin typeface="Arial" pitchFamily="34" charset="0"/>
                <a:cs typeface="Times New Roman" pitchFamily="18" charset="0"/>
              </a:rPr>
              <a:t>SQL Server Business Intelligence Development Studio</a:t>
            </a:r>
          </a:p>
          <a:p>
            <a:pPr lvl="1">
              <a:buFontTx/>
              <a:buBlip>
                <a:blip r:embed="rId4"/>
              </a:buBlip>
            </a:pPr>
            <a:r>
              <a:rPr lang="en-US" sz="1800">
                <a:solidFill>
                  <a:schemeClr val="accent2"/>
                </a:solidFill>
                <a:latin typeface="Arial" pitchFamily="34" charset="0"/>
                <a:cs typeface="Times New Roman" pitchFamily="18" charset="0"/>
              </a:rPr>
              <a:t>Database Engine Tuning Advisor</a:t>
            </a:r>
          </a:p>
          <a:p>
            <a:pPr lvl="1">
              <a:buFontTx/>
              <a:buBlip>
                <a:blip r:embed="rId4"/>
              </a:buBlip>
            </a:pPr>
            <a:r>
              <a:rPr lang="en-US" sz="1800">
                <a:solidFill>
                  <a:schemeClr val="accent2"/>
                </a:solidFill>
                <a:latin typeface="Arial" pitchFamily="34" charset="0"/>
                <a:cs typeface="Times New Roman" pitchFamily="18" charset="0"/>
              </a:rPr>
              <a:t>SQL Server Configuration Manager</a:t>
            </a:r>
            <a:endParaRPr lang="en-IN" sz="1800">
              <a:solidFill>
                <a:schemeClr val="accent2"/>
              </a:solidFill>
              <a:latin typeface="Arial" pitchFamily="34" charset="0"/>
              <a:cs typeface="Times New Roman" pitchFamily="18" charset="0"/>
            </a:endParaRPr>
          </a:p>
        </p:txBody>
      </p:sp>
      <p:sp>
        <p:nvSpPr>
          <p:cNvPr id="385027" name="Text Box 3"/>
          <p:cNvSpPr txBox="1">
            <a:spLocks noChangeArrowheads="1"/>
          </p:cNvSpPr>
          <p:nvPr/>
        </p:nvSpPr>
        <p:spPr bwMode="auto">
          <a:xfrm>
            <a:off x="152400" y="711200"/>
            <a:ext cx="87630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solidFill>
                  <a:schemeClr val="bg1"/>
                </a:solidFill>
                <a:latin typeface="Tahoma" pitchFamily="34" charset="0"/>
                <a:cs typeface="Times New Roman" pitchFamily="18" charset="0"/>
              </a:rPr>
              <a:t>Identifying SQL Server 2005 Tools</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527362" name="Text Box 2"/>
          <p:cNvSpPr txBox="1">
            <a:spLocks noChangeArrowheads="1"/>
          </p:cNvSpPr>
          <p:nvPr/>
        </p:nvSpPr>
        <p:spPr bwMode="auto">
          <a:xfrm>
            <a:off x="152400" y="711200"/>
            <a:ext cx="87630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solidFill>
                  <a:schemeClr val="bg1"/>
                </a:solidFill>
                <a:latin typeface="Tahoma" pitchFamily="34" charset="0"/>
                <a:cs typeface="Times New Roman" pitchFamily="18" charset="0"/>
              </a:rPr>
              <a:t>Just a minute </a:t>
            </a:r>
          </a:p>
        </p:txBody>
      </p:sp>
      <p:sp>
        <p:nvSpPr>
          <p:cNvPr id="527363" name="Rectangle 3"/>
          <p:cNvSpPr>
            <a:spLocks noChangeArrowheads="1"/>
          </p:cNvSpPr>
          <p:nvPr>
            <p:ph type="body" idx="1"/>
          </p:nvPr>
        </p:nvSpPr>
        <p:spPr bwMode="auto">
          <a:xfrm>
            <a:off x="1525588" y="1598613"/>
            <a:ext cx="7313612" cy="2897187"/>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346075" indent="-346075">
              <a:buFontTx/>
              <a:buBlip>
                <a:blip r:embed="rId3"/>
              </a:buBlip>
            </a:pPr>
            <a:r>
              <a:rPr lang="en-IN" sz="2000">
                <a:solidFill>
                  <a:schemeClr val="accent2"/>
                </a:solidFill>
                <a:latin typeface="Arial" pitchFamily="34" charset="0"/>
                <a:cs typeface="Times New Roman" pitchFamily="18" charset="0"/>
              </a:rPr>
              <a:t>Which of the following tools of SQL Server 2005 allow starting and stopping the full-text search?</a:t>
            </a:r>
          </a:p>
          <a:p>
            <a:pPr marL="749300" lvl="1" indent="-288925">
              <a:buFontTx/>
              <a:buNone/>
            </a:pPr>
            <a:r>
              <a:rPr lang="en-IN" sz="1800">
                <a:solidFill>
                  <a:schemeClr val="accent2"/>
                </a:solidFill>
                <a:latin typeface="Arial" pitchFamily="34" charset="0"/>
                <a:cs typeface="Times New Roman" pitchFamily="18" charset="0"/>
              </a:rPr>
              <a:t>1.  SQL Server Management Studio</a:t>
            </a:r>
          </a:p>
          <a:p>
            <a:pPr marL="749300" lvl="1" indent="-288925">
              <a:buFontTx/>
              <a:buNone/>
            </a:pPr>
            <a:r>
              <a:rPr lang="en-IN" sz="1800">
                <a:solidFill>
                  <a:schemeClr val="accent2"/>
                </a:solidFill>
                <a:latin typeface="Arial" pitchFamily="34" charset="0"/>
                <a:cs typeface="Times New Roman" pitchFamily="18" charset="0"/>
              </a:rPr>
              <a:t>2.  Business Intelligence Development Studio</a:t>
            </a:r>
          </a:p>
          <a:p>
            <a:pPr marL="749300" lvl="1" indent="-288925">
              <a:buFontTx/>
              <a:buNone/>
            </a:pPr>
            <a:r>
              <a:rPr lang="en-IN" sz="1800">
                <a:solidFill>
                  <a:schemeClr val="accent2"/>
                </a:solidFill>
                <a:latin typeface="Arial" pitchFamily="34" charset="0"/>
                <a:cs typeface="Times New Roman" pitchFamily="18" charset="0"/>
              </a:rPr>
              <a:t>3.  Database Engine Tuning Advisor</a:t>
            </a:r>
          </a:p>
          <a:p>
            <a:pPr marL="749300" lvl="1" indent="-288925">
              <a:buFontTx/>
              <a:buNone/>
            </a:pPr>
            <a:r>
              <a:rPr lang="en-IN" sz="1800">
                <a:solidFill>
                  <a:schemeClr val="accent2"/>
                </a:solidFill>
                <a:latin typeface="Arial" pitchFamily="34" charset="0"/>
                <a:cs typeface="Times New Roman" pitchFamily="18" charset="0"/>
              </a:rPr>
              <a:t>4.  SQL Server Configuration Manager</a:t>
            </a:r>
          </a:p>
        </p:txBody>
      </p:sp>
      <p:sp>
        <p:nvSpPr>
          <p:cNvPr id="527364" name="Rectangle 4"/>
          <p:cNvSpPr>
            <a:spLocks noChangeArrowheads="1"/>
          </p:cNvSpPr>
          <p:nvPr/>
        </p:nvSpPr>
        <p:spPr bwMode="auto">
          <a:xfrm>
            <a:off x="1525588" y="4800600"/>
            <a:ext cx="6627812" cy="12192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marL="346075" indent="-346075">
              <a:spcBef>
                <a:spcPct val="20000"/>
              </a:spcBef>
              <a:buFontTx/>
              <a:buBlip>
                <a:blip r:embed="rId3"/>
              </a:buBlip>
              <a:tabLst>
                <a:tab pos="635000" algn="l"/>
              </a:tabLst>
            </a:pPr>
            <a:r>
              <a:rPr lang="en-US" sz="2000">
                <a:solidFill>
                  <a:schemeClr val="accent2"/>
                </a:solidFill>
                <a:latin typeface="Arial" pitchFamily="34" charset="0"/>
                <a:cs typeface="Times New Roman" pitchFamily="18" charset="0"/>
              </a:rPr>
              <a:t>Answer:</a:t>
            </a:r>
          </a:p>
          <a:p>
            <a:pPr marL="798513" lvl="1" indent="-333375">
              <a:spcBef>
                <a:spcPct val="20000"/>
              </a:spcBef>
              <a:tabLst>
                <a:tab pos="635000" algn="l"/>
              </a:tabLst>
            </a:pPr>
            <a:r>
              <a:rPr lang="en-US" sz="1800">
                <a:solidFill>
                  <a:schemeClr val="accent2"/>
                </a:solidFill>
                <a:latin typeface="Arial" pitchFamily="34" charset="0"/>
                <a:cs typeface="Times New Roman" pitchFamily="18" charset="0"/>
              </a:rPr>
              <a:t>4.  SQL Server Configuration Manager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8" fill="hold" grpId="0" nodeType="clickEffect">
                                  <p:stCondLst>
                                    <p:cond delay="0"/>
                                  </p:stCondLst>
                                  <p:childTnLst>
                                    <p:set>
                                      <p:cBhvr>
                                        <p:cTn id="6" dur="1" fill="hold">
                                          <p:stCondLst>
                                            <p:cond delay="0"/>
                                          </p:stCondLst>
                                        </p:cTn>
                                        <p:tgtEl>
                                          <p:spTgt spid="527364"/>
                                        </p:tgtEl>
                                        <p:attrNameLst>
                                          <p:attrName>style.visibility</p:attrName>
                                        </p:attrNameLst>
                                      </p:cBhvr>
                                      <p:to>
                                        <p:strVal val="visible"/>
                                      </p:to>
                                    </p:set>
                                    <p:animEffect transition="in" filter="slide(fromLeft)">
                                      <p:cBhvr>
                                        <p:cTn id="7" dur="500"/>
                                        <p:tgtEl>
                                          <p:spTgt spid="5273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7364" grpId="0" animBg="1"/>
    </p:bld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36578" name="Rectangle 2"/>
          <p:cNvSpPr>
            <a:spLocks noChangeArrowheads="1"/>
          </p:cNvSpPr>
          <p:nvPr>
            <p:ph type="body" idx="1"/>
          </p:nvPr>
        </p:nvSpPr>
        <p:spPr bwMode="auto">
          <a:xfrm>
            <a:off x="1525588" y="1598613"/>
            <a:ext cx="7313612" cy="45704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Tx/>
              <a:buBlip>
                <a:blip r:embed="rId3"/>
              </a:buBlip>
            </a:pPr>
            <a:r>
              <a:rPr lang="en-US" sz="2000">
                <a:solidFill>
                  <a:schemeClr val="accent2"/>
                </a:solidFill>
                <a:latin typeface="Arial" pitchFamily="34" charset="0"/>
                <a:cs typeface="Times New Roman" pitchFamily="18" charset="0"/>
              </a:rPr>
              <a:t>Data types:</a:t>
            </a:r>
          </a:p>
          <a:p>
            <a:pPr lvl="1">
              <a:buFontTx/>
              <a:buBlip>
                <a:blip r:embed="rId4"/>
              </a:buBlip>
            </a:pPr>
            <a:r>
              <a:rPr lang="en-US" sz="1800">
                <a:solidFill>
                  <a:schemeClr val="accent2"/>
                </a:solidFill>
                <a:latin typeface="Arial" pitchFamily="34" charset="0"/>
                <a:cs typeface="Times New Roman" pitchFamily="18" charset="0"/>
              </a:rPr>
              <a:t>Specify the type of data that an object can contain</a:t>
            </a:r>
          </a:p>
          <a:p>
            <a:pPr lvl="1">
              <a:buFontTx/>
              <a:buBlip>
                <a:blip r:embed="rId4"/>
              </a:buBlip>
            </a:pPr>
            <a:r>
              <a:rPr lang="en-US" sz="1800">
                <a:solidFill>
                  <a:schemeClr val="accent2"/>
                </a:solidFill>
                <a:latin typeface="Arial" pitchFamily="34" charset="0"/>
                <a:cs typeface="Times New Roman" pitchFamily="18" charset="0"/>
              </a:rPr>
              <a:t>Commonly used by SQL Server are:</a:t>
            </a:r>
          </a:p>
          <a:p>
            <a:pPr marL="1204913" lvl="2" indent="-290513">
              <a:buFontTx/>
              <a:buBlip>
                <a:blip r:embed="rId4"/>
              </a:buBlip>
            </a:pPr>
            <a:r>
              <a:rPr lang="en-US" sz="1600">
                <a:solidFill>
                  <a:schemeClr val="accent2"/>
                </a:solidFill>
                <a:latin typeface="Courier New" pitchFamily="49" charset="0"/>
                <a:cs typeface="Times New Roman" pitchFamily="18" charset="0"/>
              </a:rPr>
              <a:t>int</a:t>
            </a:r>
          </a:p>
          <a:p>
            <a:pPr marL="1204913" lvl="2" indent="-290513">
              <a:buFontTx/>
              <a:buBlip>
                <a:blip r:embed="rId4"/>
              </a:buBlip>
            </a:pPr>
            <a:r>
              <a:rPr lang="en-US" sz="1600">
                <a:solidFill>
                  <a:schemeClr val="accent2"/>
                </a:solidFill>
                <a:latin typeface="Courier New" pitchFamily="49" charset="0"/>
                <a:cs typeface="Times New Roman" pitchFamily="18" charset="0"/>
              </a:rPr>
              <a:t>float</a:t>
            </a:r>
          </a:p>
          <a:p>
            <a:pPr marL="1204913" lvl="2" indent="-290513">
              <a:buFontTx/>
              <a:buBlip>
                <a:blip r:embed="rId4"/>
              </a:buBlip>
            </a:pPr>
            <a:r>
              <a:rPr lang="en-US" sz="1600">
                <a:solidFill>
                  <a:schemeClr val="accent2"/>
                </a:solidFill>
                <a:latin typeface="Courier New" pitchFamily="49" charset="0"/>
                <a:cs typeface="Times New Roman" pitchFamily="18" charset="0"/>
              </a:rPr>
              <a:t>char</a:t>
            </a:r>
          </a:p>
          <a:p>
            <a:pPr marL="1204913" lvl="2" indent="-290513">
              <a:buFontTx/>
              <a:buBlip>
                <a:blip r:embed="rId4"/>
              </a:buBlip>
            </a:pPr>
            <a:r>
              <a:rPr lang="en-US" sz="1600">
                <a:solidFill>
                  <a:schemeClr val="accent2"/>
                </a:solidFill>
                <a:latin typeface="Courier New" pitchFamily="49" charset="0"/>
                <a:cs typeface="Times New Roman" pitchFamily="18" charset="0"/>
              </a:rPr>
              <a:t>varchar</a:t>
            </a:r>
          </a:p>
        </p:txBody>
      </p:sp>
      <p:sp>
        <p:nvSpPr>
          <p:cNvPr id="536579" name="Text Box 3"/>
          <p:cNvSpPr txBox="1">
            <a:spLocks noChangeArrowheads="1"/>
          </p:cNvSpPr>
          <p:nvPr/>
        </p:nvSpPr>
        <p:spPr bwMode="auto">
          <a:xfrm>
            <a:off x="152400" y="714375"/>
            <a:ext cx="68580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solidFill>
                  <a:schemeClr val="bg1"/>
                </a:solidFill>
                <a:latin typeface="Tahoma" pitchFamily="34" charset="0"/>
                <a:cs typeface="Times New Roman" pitchFamily="18" charset="0"/>
              </a:rPr>
              <a:t>Identifying Data Types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38626" name="Rectangle 2"/>
          <p:cNvSpPr>
            <a:spLocks noChangeArrowheads="1"/>
          </p:cNvSpPr>
          <p:nvPr>
            <p:ph type="body" idx="1"/>
          </p:nvPr>
        </p:nvSpPr>
        <p:spPr bwMode="auto">
          <a:xfrm>
            <a:off x="1525588" y="1598613"/>
            <a:ext cx="7313612" cy="48783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Tx/>
              <a:buBlip>
                <a:blip r:embed="rId3"/>
              </a:buBlip>
            </a:pPr>
            <a:r>
              <a:rPr lang="en-US" sz="2000">
                <a:solidFill>
                  <a:schemeClr val="accent2"/>
                </a:solidFill>
                <a:latin typeface="Arial" pitchFamily="34" charset="0"/>
                <a:cs typeface="Times New Roman" pitchFamily="18" charset="0"/>
              </a:rPr>
              <a:t>Specific attributes can be retrieved by specifying selected column names in the SELECT statement.</a:t>
            </a:r>
          </a:p>
          <a:p>
            <a:pPr>
              <a:buFontTx/>
              <a:buBlip>
                <a:blip r:embed="rId3"/>
              </a:buBlip>
            </a:pPr>
            <a:r>
              <a:rPr lang="en-US" sz="2000">
                <a:solidFill>
                  <a:schemeClr val="accent2"/>
                </a:solidFill>
                <a:latin typeface="Arial" pitchFamily="34" charset="0"/>
                <a:cs typeface="Times New Roman" pitchFamily="18" charset="0"/>
              </a:rPr>
              <a:t>Syntax:</a:t>
            </a:r>
          </a:p>
          <a:p>
            <a:pPr marL="457200" lvl="1" indent="0">
              <a:buFontTx/>
              <a:buNone/>
            </a:pPr>
            <a:r>
              <a:rPr lang="en-US" sz="1800">
                <a:solidFill>
                  <a:schemeClr val="accent2"/>
                </a:solidFill>
                <a:latin typeface="Courier New" pitchFamily="49" charset="0"/>
                <a:cs typeface="Times New Roman" pitchFamily="18" charset="0"/>
              </a:rPr>
              <a:t>SELECT [ALL | DISTINCT] select_column_list </a:t>
            </a:r>
          </a:p>
          <a:p>
            <a:pPr marL="457200" lvl="1" indent="0">
              <a:buFontTx/>
              <a:buNone/>
            </a:pPr>
            <a:r>
              <a:rPr lang="en-US" sz="1800">
                <a:solidFill>
                  <a:schemeClr val="accent2"/>
                </a:solidFill>
                <a:latin typeface="Courier New" pitchFamily="49" charset="0"/>
                <a:cs typeface="Times New Roman" pitchFamily="18" charset="0"/>
              </a:rPr>
              <a:t>[INTO [new_table_name]] </a:t>
            </a:r>
          </a:p>
          <a:p>
            <a:pPr marL="457200" lvl="1" indent="0">
              <a:buFontTx/>
              <a:buNone/>
            </a:pPr>
            <a:r>
              <a:rPr lang="en-US" sz="1800">
                <a:solidFill>
                  <a:schemeClr val="accent2"/>
                </a:solidFill>
                <a:latin typeface="Courier New" pitchFamily="49" charset="0"/>
                <a:cs typeface="Times New Roman" pitchFamily="18" charset="0"/>
              </a:rPr>
              <a:t>FROM {table_name | view_name} </a:t>
            </a:r>
          </a:p>
          <a:p>
            <a:pPr marL="457200" lvl="1" indent="0">
              <a:buFontTx/>
              <a:buNone/>
            </a:pPr>
            <a:r>
              <a:rPr lang="en-US" sz="1800">
                <a:solidFill>
                  <a:schemeClr val="accent2"/>
                </a:solidFill>
                <a:latin typeface="Courier New" pitchFamily="49" charset="0"/>
                <a:cs typeface="Times New Roman" pitchFamily="18" charset="0"/>
              </a:rPr>
              <a:t>[WHERE search_condition] </a:t>
            </a:r>
          </a:p>
          <a:p>
            <a:pPr marL="457200" lvl="1" indent="0">
              <a:buFontTx/>
              <a:buNone/>
            </a:pPr>
            <a:r>
              <a:rPr lang="en-US" sz="1800">
                <a:solidFill>
                  <a:schemeClr val="accent2"/>
                </a:solidFill>
                <a:latin typeface="Courier New" pitchFamily="49" charset="0"/>
                <a:cs typeface="Times New Roman" pitchFamily="18" charset="0"/>
              </a:rPr>
              <a:t>[GROUP BY group_by_expression]</a:t>
            </a:r>
          </a:p>
          <a:p>
            <a:pPr marL="457200" lvl="1" indent="0">
              <a:buFontTx/>
              <a:buNone/>
            </a:pPr>
            <a:r>
              <a:rPr lang="en-US" sz="1800">
                <a:solidFill>
                  <a:schemeClr val="accent2"/>
                </a:solidFill>
                <a:latin typeface="Courier New" pitchFamily="49" charset="0"/>
                <a:cs typeface="Times New Roman" pitchFamily="18" charset="0"/>
              </a:rPr>
              <a:t>[HAVING search_condition]</a:t>
            </a:r>
          </a:p>
          <a:p>
            <a:pPr marL="457200" lvl="1" indent="0">
              <a:buFontTx/>
              <a:buNone/>
            </a:pPr>
            <a:r>
              <a:rPr lang="en-US" sz="1800">
                <a:solidFill>
                  <a:schemeClr val="accent2"/>
                </a:solidFill>
                <a:latin typeface="Courier New" pitchFamily="49" charset="0"/>
                <a:cs typeface="Times New Roman" pitchFamily="18" charset="0"/>
              </a:rPr>
              <a:t>[ORDER BY order_expression [ASC | DESC]]</a:t>
            </a:r>
          </a:p>
          <a:p>
            <a:pPr marL="457200" lvl="1" indent="0">
              <a:buFontTx/>
              <a:buNone/>
            </a:pPr>
            <a:r>
              <a:rPr lang="en-US" sz="1800">
                <a:solidFill>
                  <a:schemeClr val="accent2"/>
                </a:solidFill>
                <a:latin typeface="Courier New" pitchFamily="49" charset="0"/>
                <a:cs typeface="Times New Roman" pitchFamily="18" charset="0"/>
              </a:rPr>
              <a:t>[COMPUTE </a:t>
            </a:r>
          </a:p>
          <a:p>
            <a:pPr marL="457200" lvl="1" indent="0">
              <a:buFontTx/>
              <a:buNone/>
            </a:pPr>
            <a:r>
              <a:rPr lang="en-US" sz="1800">
                <a:solidFill>
                  <a:schemeClr val="accent2"/>
                </a:solidFill>
                <a:latin typeface="Courier New" pitchFamily="49" charset="0"/>
                <a:cs typeface="Times New Roman" pitchFamily="18" charset="0"/>
              </a:rPr>
              <a:t>{{ AVG | COUNT | MAX | MIN | SUM } ( expression</a:t>
            </a:r>
          </a:p>
          <a:p>
            <a:pPr marL="457200" lvl="1" indent="0">
              <a:buFontTx/>
              <a:buNone/>
            </a:pPr>
            <a:r>
              <a:rPr lang="en-US" sz="1800">
                <a:solidFill>
                  <a:schemeClr val="accent2"/>
                </a:solidFill>
                <a:latin typeface="Courier New" pitchFamily="49" charset="0"/>
                <a:cs typeface="Times New Roman" pitchFamily="18" charset="0"/>
              </a:rPr>
              <a:t>) } [,...n ] [ BY expression [ ,...n ] ]</a:t>
            </a:r>
          </a:p>
          <a:p>
            <a:pPr>
              <a:buFontTx/>
              <a:buNone/>
            </a:pPr>
            <a:r>
              <a:rPr lang="en-US" sz="2000">
                <a:solidFill>
                  <a:schemeClr val="accent2"/>
                </a:solidFill>
                <a:latin typeface="Arial" pitchFamily="34" charset="0"/>
                <a:cs typeface="Times New Roman" pitchFamily="18" charset="0"/>
              </a:rPr>
              <a:t>	Let’s see how…</a:t>
            </a:r>
          </a:p>
        </p:txBody>
      </p:sp>
      <p:sp>
        <p:nvSpPr>
          <p:cNvPr id="538627" name="Text Box 3"/>
          <p:cNvSpPr txBox="1">
            <a:spLocks noChangeArrowheads="1"/>
          </p:cNvSpPr>
          <p:nvPr/>
        </p:nvSpPr>
        <p:spPr bwMode="auto">
          <a:xfrm>
            <a:off x="152400" y="714375"/>
            <a:ext cx="68580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solidFill>
                  <a:schemeClr val="bg1"/>
                </a:solidFill>
                <a:latin typeface="Tahoma" pitchFamily="34" charset="0"/>
                <a:cs typeface="Times New Roman" pitchFamily="18" charset="0"/>
              </a:rPr>
              <a:t>Retrieving Specific Attributes</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40674" name="Rectangle 2"/>
          <p:cNvSpPr>
            <a:spLocks noChangeArrowheads="1"/>
          </p:cNvSpPr>
          <p:nvPr>
            <p:ph type="body" idx="1"/>
          </p:nvPr>
        </p:nvSpPr>
        <p:spPr bwMode="auto">
          <a:xfrm>
            <a:off x="1525588" y="1598613"/>
            <a:ext cx="7313612" cy="4570412"/>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Tx/>
              <a:buBlip>
                <a:blip r:embed="rId3"/>
              </a:buBlip>
            </a:pPr>
            <a:r>
              <a:rPr lang="en-US" sz="2000">
                <a:solidFill>
                  <a:schemeClr val="accent2"/>
                </a:solidFill>
                <a:latin typeface="Arial" pitchFamily="34" charset="0"/>
                <a:cs typeface="Times New Roman" pitchFamily="18" charset="0"/>
              </a:rPr>
              <a:t>Display of the result set can be customized using:</a:t>
            </a:r>
          </a:p>
          <a:p>
            <a:pPr lvl="1">
              <a:buFontTx/>
              <a:buBlip>
                <a:blip r:embed="rId4"/>
              </a:buBlip>
            </a:pPr>
            <a:r>
              <a:rPr lang="en-US" sz="1800">
                <a:solidFill>
                  <a:schemeClr val="accent2"/>
                </a:solidFill>
                <a:latin typeface="Arial "/>
                <a:cs typeface="Times New Roman" pitchFamily="18" charset="0"/>
              </a:rPr>
              <a:t>User-defined headings</a:t>
            </a:r>
          </a:p>
          <a:p>
            <a:pPr lvl="1">
              <a:buFontTx/>
              <a:buBlip>
                <a:blip r:embed="rId4"/>
              </a:buBlip>
            </a:pPr>
            <a:r>
              <a:rPr lang="en-US" sz="1800">
                <a:solidFill>
                  <a:schemeClr val="accent2"/>
                </a:solidFill>
                <a:latin typeface="Arial "/>
                <a:cs typeface="Times New Roman" pitchFamily="18" charset="0"/>
              </a:rPr>
              <a:t>Literals</a:t>
            </a:r>
          </a:p>
          <a:p>
            <a:pPr lvl="1">
              <a:buFontTx/>
              <a:buBlip>
                <a:blip r:embed="rId4"/>
              </a:buBlip>
            </a:pPr>
            <a:r>
              <a:rPr lang="en-US" sz="1800">
                <a:solidFill>
                  <a:schemeClr val="accent2"/>
                </a:solidFill>
                <a:latin typeface="Arial "/>
                <a:cs typeface="Times New Roman" pitchFamily="18" charset="0"/>
              </a:rPr>
              <a:t>Concatenation operators</a:t>
            </a:r>
          </a:p>
          <a:p>
            <a:pPr>
              <a:buFontTx/>
              <a:buNone/>
            </a:pPr>
            <a:r>
              <a:rPr lang="en-US" sz="2000">
                <a:solidFill>
                  <a:schemeClr val="accent2"/>
                </a:solidFill>
                <a:latin typeface="Arial" pitchFamily="34" charset="0"/>
                <a:cs typeface="Times New Roman" pitchFamily="18" charset="0"/>
              </a:rPr>
              <a:t>	Let’s see how…</a:t>
            </a:r>
          </a:p>
        </p:txBody>
      </p:sp>
      <p:sp>
        <p:nvSpPr>
          <p:cNvPr id="540675" name="Text Box 3"/>
          <p:cNvSpPr txBox="1">
            <a:spLocks noChangeArrowheads="1"/>
          </p:cNvSpPr>
          <p:nvPr/>
        </p:nvSpPr>
        <p:spPr bwMode="auto">
          <a:xfrm>
            <a:off x="152400" y="714375"/>
            <a:ext cx="68580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solidFill>
                  <a:schemeClr val="bg1"/>
                </a:solidFill>
                <a:latin typeface="Tahoma" pitchFamily="34" charset="0"/>
                <a:cs typeface="Times New Roman" pitchFamily="18" charset="0"/>
              </a:rPr>
              <a:t>Retrieving Specific Attributes (Contd.)</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42722" name="Rectangle 2"/>
          <p:cNvSpPr>
            <a:spLocks noChangeArrowheads="1"/>
          </p:cNvSpPr>
          <p:nvPr>
            <p:ph type="body" idx="1"/>
          </p:nvPr>
        </p:nvSpPr>
        <p:spPr bwMode="auto">
          <a:xfrm>
            <a:off x="1525588" y="1598613"/>
            <a:ext cx="7313612" cy="4113212"/>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Tx/>
              <a:buBlip>
                <a:blip r:embed="rId3"/>
              </a:buBlip>
            </a:pPr>
            <a:r>
              <a:rPr lang="en-US" sz="2000">
                <a:solidFill>
                  <a:schemeClr val="accent2"/>
                </a:solidFill>
                <a:latin typeface="Arial" pitchFamily="34" charset="0"/>
                <a:cs typeface="Times New Roman" pitchFamily="18" charset="0"/>
              </a:rPr>
              <a:t>Column values can be calculated using arithmetic operators: </a:t>
            </a:r>
          </a:p>
          <a:p>
            <a:pPr lvl="1">
              <a:buFontTx/>
              <a:buBlip>
                <a:blip r:embed="rId4"/>
              </a:buBlip>
            </a:pPr>
            <a:r>
              <a:rPr lang="en-US" sz="1800">
                <a:solidFill>
                  <a:schemeClr val="accent2"/>
                </a:solidFill>
                <a:latin typeface="Arial "/>
                <a:cs typeface="Times New Roman" pitchFamily="18" charset="0"/>
              </a:rPr>
              <a:t>+ (for addition)</a:t>
            </a:r>
          </a:p>
          <a:p>
            <a:pPr lvl="1">
              <a:buFontTx/>
              <a:buBlip>
                <a:blip r:embed="rId4"/>
              </a:buBlip>
            </a:pPr>
            <a:r>
              <a:rPr lang="en-US" sz="1800">
                <a:solidFill>
                  <a:schemeClr val="accent2"/>
                </a:solidFill>
                <a:latin typeface="Arial "/>
                <a:cs typeface="Times New Roman" pitchFamily="18" charset="0"/>
              </a:rPr>
              <a:t>- (for subtraction)</a:t>
            </a:r>
          </a:p>
          <a:p>
            <a:pPr lvl="1">
              <a:buFontTx/>
              <a:buBlip>
                <a:blip r:embed="rId4"/>
              </a:buBlip>
            </a:pPr>
            <a:r>
              <a:rPr lang="en-US" sz="1800">
                <a:solidFill>
                  <a:schemeClr val="accent2"/>
                </a:solidFill>
                <a:latin typeface="Arial "/>
                <a:cs typeface="Times New Roman" pitchFamily="18" charset="0"/>
              </a:rPr>
              <a:t>/ (for division)</a:t>
            </a:r>
          </a:p>
          <a:p>
            <a:pPr lvl="1">
              <a:buFontTx/>
              <a:buBlip>
                <a:blip r:embed="rId4"/>
              </a:buBlip>
            </a:pPr>
            <a:r>
              <a:rPr lang="en-US" sz="1800">
                <a:solidFill>
                  <a:schemeClr val="accent2"/>
                </a:solidFill>
                <a:latin typeface="Arial "/>
                <a:cs typeface="Times New Roman" pitchFamily="18" charset="0"/>
              </a:rPr>
              <a:t>* (for multiplication)</a:t>
            </a:r>
          </a:p>
          <a:p>
            <a:pPr lvl="1">
              <a:buFontTx/>
              <a:buBlip>
                <a:blip r:embed="rId4"/>
              </a:buBlip>
            </a:pPr>
            <a:r>
              <a:rPr lang="en-US" sz="1800">
                <a:solidFill>
                  <a:schemeClr val="accent2"/>
                </a:solidFill>
                <a:latin typeface="Arial "/>
                <a:cs typeface="Times New Roman" pitchFamily="18" charset="0"/>
              </a:rPr>
              <a:t>% (for modulo) </a:t>
            </a:r>
          </a:p>
          <a:p>
            <a:pPr>
              <a:buFontTx/>
              <a:buNone/>
            </a:pPr>
            <a:r>
              <a:rPr lang="en-US" sz="2000">
                <a:solidFill>
                  <a:schemeClr val="accent2"/>
                </a:solidFill>
                <a:latin typeface="Arial" pitchFamily="34" charset="0"/>
                <a:cs typeface="Times New Roman" pitchFamily="18" charset="0"/>
              </a:rPr>
              <a:t>	Let’s see how…</a:t>
            </a:r>
          </a:p>
        </p:txBody>
      </p:sp>
      <p:sp>
        <p:nvSpPr>
          <p:cNvPr id="542723" name="Text Box 3"/>
          <p:cNvSpPr txBox="1">
            <a:spLocks noChangeArrowheads="1"/>
          </p:cNvSpPr>
          <p:nvPr/>
        </p:nvSpPr>
        <p:spPr bwMode="auto">
          <a:xfrm>
            <a:off x="152400" y="714375"/>
            <a:ext cx="68580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solidFill>
                  <a:schemeClr val="bg1"/>
                </a:solidFill>
                <a:latin typeface="Tahoma" pitchFamily="34" charset="0"/>
                <a:cs typeface="Times New Roman" pitchFamily="18" charset="0"/>
              </a:rPr>
              <a:t>Retrieving Specific Attributes (Contd.)</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44770" name="Rectangle 2"/>
          <p:cNvSpPr>
            <a:spLocks noChangeArrowheads="1"/>
          </p:cNvSpPr>
          <p:nvPr>
            <p:ph type="body" idx="1"/>
          </p:nvPr>
        </p:nvSpPr>
        <p:spPr bwMode="auto">
          <a:xfrm>
            <a:off x="1525588" y="1598613"/>
            <a:ext cx="7313612" cy="4570412"/>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Tx/>
              <a:buBlip>
                <a:blip r:embed="rId3"/>
              </a:buBlip>
            </a:pPr>
            <a:r>
              <a:rPr lang="en-US" sz="2000">
                <a:solidFill>
                  <a:schemeClr val="accent2"/>
                </a:solidFill>
                <a:latin typeface="Arial" pitchFamily="34" charset="0"/>
                <a:cs typeface="Times New Roman" pitchFamily="18" charset="0"/>
              </a:rPr>
              <a:t>Selected rows can be retrieved using the WHERE clause in the SELECT statement.</a:t>
            </a:r>
          </a:p>
          <a:p>
            <a:pPr>
              <a:buFontTx/>
              <a:buNone/>
            </a:pPr>
            <a:r>
              <a:rPr lang="en-US" sz="2000">
                <a:solidFill>
                  <a:schemeClr val="accent2"/>
                </a:solidFill>
                <a:latin typeface="Arial" pitchFamily="34" charset="0"/>
                <a:cs typeface="Times New Roman" pitchFamily="18" charset="0"/>
              </a:rPr>
              <a:t>	Let’s see how…</a:t>
            </a:r>
          </a:p>
        </p:txBody>
      </p:sp>
      <p:sp>
        <p:nvSpPr>
          <p:cNvPr id="544771" name="Text Box 3"/>
          <p:cNvSpPr txBox="1">
            <a:spLocks noChangeArrowheads="1"/>
          </p:cNvSpPr>
          <p:nvPr/>
        </p:nvSpPr>
        <p:spPr bwMode="auto">
          <a:xfrm>
            <a:off x="152400" y="714375"/>
            <a:ext cx="68580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solidFill>
                  <a:schemeClr val="bg1"/>
                </a:solidFill>
                <a:latin typeface="Tahoma" pitchFamily="34" charset="0"/>
                <a:cs typeface="Times New Roman" pitchFamily="18" charset="0"/>
              </a:rPr>
              <a:t>Retrieving Selected Rows  </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46818" name="Rectangle 2"/>
          <p:cNvSpPr>
            <a:spLocks noChangeArrowheads="1"/>
          </p:cNvSpPr>
          <p:nvPr>
            <p:ph type="body" idx="1"/>
          </p:nvPr>
        </p:nvSpPr>
        <p:spPr bwMode="auto">
          <a:xfrm>
            <a:off x="1525588" y="1598613"/>
            <a:ext cx="7313612" cy="4113212"/>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Tx/>
              <a:buBlip>
                <a:blip r:embed="rId3"/>
              </a:buBlip>
            </a:pPr>
            <a:r>
              <a:rPr lang="en-US" sz="2000">
                <a:solidFill>
                  <a:schemeClr val="accent2"/>
                </a:solidFill>
                <a:latin typeface="Arial "/>
                <a:cs typeface="Times New Roman" pitchFamily="18" charset="0"/>
              </a:rPr>
              <a:t>Comparison operators:</a:t>
            </a:r>
          </a:p>
          <a:p>
            <a:pPr lvl="1">
              <a:buFontTx/>
              <a:buBlip>
                <a:blip r:embed="rId4"/>
              </a:buBlip>
            </a:pPr>
            <a:r>
              <a:rPr lang="en-US" sz="1800">
                <a:solidFill>
                  <a:schemeClr val="accent2"/>
                </a:solidFill>
                <a:latin typeface="Arial" pitchFamily="34" charset="0"/>
                <a:cs typeface="Times New Roman" pitchFamily="18" charset="0"/>
              </a:rPr>
              <a:t>Can be used with WHERE clause to create conditions</a:t>
            </a:r>
          </a:p>
          <a:p>
            <a:pPr lvl="1">
              <a:buFontTx/>
              <a:buBlip>
                <a:blip r:embed="rId4"/>
              </a:buBlip>
            </a:pPr>
            <a:r>
              <a:rPr lang="en-US" sz="1800">
                <a:solidFill>
                  <a:schemeClr val="accent2"/>
                </a:solidFill>
                <a:latin typeface="Arial" pitchFamily="34" charset="0"/>
                <a:cs typeface="Times New Roman" pitchFamily="18" charset="0"/>
              </a:rPr>
              <a:t>Supported by SQL Server are:</a:t>
            </a:r>
          </a:p>
          <a:p>
            <a:pPr marL="1204913" lvl="2" indent="-290513">
              <a:buFontTx/>
              <a:buBlip>
                <a:blip r:embed="rId4"/>
              </a:buBlip>
            </a:pPr>
            <a:r>
              <a:rPr lang="en-US" sz="1600">
                <a:solidFill>
                  <a:schemeClr val="accent2"/>
                </a:solidFill>
                <a:latin typeface="Arial "/>
                <a:cs typeface="Times New Roman" pitchFamily="18" charset="0"/>
              </a:rPr>
              <a:t>= (equal to)</a:t>
            </a:r>
          </a:p>
          <a:p>
            <a:pPr marL="1204913" lvl="2" indent="-290513">
              <a:buFontTx/>
              <a:buBlip>
                <a:blip r:embed="rId4"/>
              </a:buBlip>
            </a:pPr>
            <a:r>
              <a:rPr lang="en-US" sz="1600">
                <a:solidFill>
                  <a:schemeClr val="accent2"/>
                </a:solidFill>
                <a:latin typeface="Arial "/>
                <a:cs typeface="Times New Roman" pitchFamily="18" charset="0"/>
              </a:rPr>
              <a:t>&gt; (greater than)</a:t>
            </a:r>
          </a:p>
          <a:p>
            <a:pPr marL="1204913" lvl="2" indent="-290513">
              <a:buFontTx/>
              <a:buBlip>
                <a:blip r:embed="rId4"/>
              </a:buBlip>
            </a:pPr>
            <a:r>
              <a:rPr lang="en-US" sz="1600">
                <a:solidFill>
                  <a:schemeClr val="accent2"/>
                </a:solidFill>
                <a:latin typeface="Arial "/>
                <a:cs typeface="Times New Roman" pitchFamily="18" charset="0"/>
              </a:rPr>
              <a:t>&lt; (less than) and many more</a:t>
            </a:r>
          </a:p>
          <a:p>
            <a:pPr lvl="1">
              <a:buFontTx/>
              <a:buBlip>
                <a:blip r:embed="rId4"/>
              </a:buBlip>
            </a:pPr>
            <a:r>
              <a:rPr lang="en-US" sz="1800">
                <a:solidFill>
                  <a:schemeClr val="accent2"/>
                </a:solidFill>
                <a:latin typeface="Arial "/>
                <a:cs typeface="Times New Roman" pitchFamily="18" charset="0"/>
              </a:rPr>
              <a:t>Syntax:</a:t>
            </a:r>
          </a:p>
          <a:p>
            <a:pPr marL="1204913" lvl="2" indent="-290513">
              <a:buFontTx/>
              <a:buNone/>
            </a:pPr>
            <a:r>
              <a:rPr lang="en-IN" sz="1800">
                <a:solidFill>
                  <a:schemeClr val="accent2"/>
                </a:solidFill>
                <a:latin typeface="Courier New" pitchFamily="49" charset="0"/>
                <a:cs typeface="Times New Roman" pitchFamily="18" charset="0"/>
              </a:rPr>
              <a:t>SELECT column_list</a:t>
            </a:r>
          </a:p>
          <a:p>
            <a:pPr marL="1204913" lvl="2" indent="-290513">
              <a:buFontTx/>
              <a:buNone/>
            </a:pPr>
            <a:r>
              <a:rPr lang="en-IN" sz="1800">
                <a:solidFill>
                  <a:schemeClr val="accent2"/>
                </a:solidFill>
                <a:latin typeface="Courier New" pitchFamily="49" charset="0"/>
                <a:cs typeface="Times New Roman" pitchFamily="18" charset="0"/>
              </a:rPr>
              <a:t>FROM table_name</a:t>
            </a:r>
          </a:p>
          <a:p>
            <a:pPr marL="1204913" lvl="2" indent="-290513">
              <a:buFontTx/>
              <a:buNone/>
            </a:pPr>
            <a:r>
              <a:rPr lang="en-IN" sz="1800">
                <a:solidFill>
                  <a:schemeClr val="accent2"/>
                </a:solidFill>
                <a:latin typeface="Courier New" pitchFamily="49" charset="0"/>
                <a:cs typeface="Times New Roman" pitchFamily="18" charset="0"/>
              </a:rPr>
              <a:t>WHERE expression1 comparison_operator</a:t>
            </a:r>
          </a:p>
          <a:p>
            <a:pPr marL="1204913" lvl="2" indent="-290513">
              <a:buFontTx/>
              <a:buNone/>
            </a:pPr>
            <a:r>
              <a:rPr lang="en-IN" sz="1800">
                <a:solidFill>
                  <a:schemeClr val="accent2"/>
                </a:solidFill>
                <a:latin typeface="Courier New" pitchFamily="49" charset="0"/>
                <a:cs typeface="Times New Roman" pitchFamily="18" charset="0"/>
              </a:rPr>
              <a:t>expression2</a:t>
            </a:r>
            <a:endParaRPr lang="en-US" sz="1800">
              <a:solidFill>
                <a:schemeClr val="accent2"/>
              </a:solidFill>
              <a:latin typeface="Courier New" pitchFamily="49" charset="0"/>
              <a:cs typeface="Times New Roman" pitchFamily="18" charset="0"/>
            </a:endParaRPr>
          </a:p>
          <a:p>
            <a:pPr>
              <a:buFontTx/>
              <a:buNone/>
            </a:pPr>
            <a:r>
              <a:rPr lang="en-US" sz="2000">
                <a:solidFill>
                  <a:schemeClr val="accent2"/>
                </a:solidFill>
                <a:latin typeface="Arial" pitchFamily="34" charset="0"/>
                <a:cs typeface="Times New Roman" pitchFamily="18" charset="0"/>
              </a:rPr>
              <a:t>	Let’s see how…</a:t>
            </a:r>
          </a:p>
        </p:txBody>
      </p:sp>
      <p:sp>
        <p:nvSpPr>
          <p:cNvPr id="546819" name="Text Box 3"/>
          <p:cNvSpPr txBox="1">
            <a:spLocks noChangeArrowheads="1"/>
          </p:cNvSpPr>
          <p:nvPr/>
        </p:nvSpPr>
        <p:spPr bwMode="auto">
          <a:xfrm>
            <a:off x="152400" y="714375"/>
            <a:ext cx="68580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solidFill>
                  <a:schemeClr val="bg1"/>
                </a:solidFill>
                <a:latin typeface="Tahoma" pitchFamily="34" charset="0"/>
                <a:cs typeface="Times New Roman" pitchFamily="18" charset="0"/>
              </a:rPr>
              <a:t>Retrieving Selected Rows (Contd.)  </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48866" name="Rectangle 2"/>
          <p:cNvSpPr>
            <a:spLocks noChangeArrowheads="1"/>
          </p:cNvSpPr>
          <p:nvPr>
            <p:ph type="body" idx="1"/>
          </p:nvPr>
        </p:nvSpPr>
        <p:spPr bwMode="auto">
          <a:xfrm>
            <a:off x="1525588" y="1598613"/>
            <a:ext cx="7313612" cy="4570412"/>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Tx/>
              <a:buBlip>
                <a:blip r:embed="rId3"/>
              </a:buBlip>
            </a:pPr>
            <a:r>
              <a:rPr lang="en-US" sz="2000">
                <a:solidFill>
                  <a:schemeClr val="accent2"/>
                </a:solidFill>
                <a:latin typeface="Arial "/>
                <a:cs typeface="Times New Roman" pitchFamily="18" charset="0"/>
              </a:rPr>
              <a:t>Logical operators:</a:t>
            </a:r>
          </a:p>
          <a:p>
            <a:pPr lvl="1">
              <a:buFontTx/>
              <a:buBlip>
                <a:blip r:embed="rId4"/>
              </a:buBlip>
            </a:pPr>
            <a:r>
              <a:rPr lang="en-US" sz="1800">
                <a:solidFill>
                  <a:schemeClr val="accent2"/>
                </a:solidFill>
                <a:latin typeface="Arial "/>
                <a:cs typeface="Times New Roman" pitchFamily="18" charset="0"/>
              </a:rPr>
              <a:t>Can be used with SELECT statement to retrieve records based on one or more matching conditions</a:t>
            </a:r>
          </a:p>
          <a:p>
            <a:pPr lvl="1">
              <a:buFontTx/>
              <a:buBlip>
                <a:blip r:embed="rId4"/>
              </a:buBlip>
            </a:pPr>
            <a:r>
              <a:rPr lang="en-US" sz="1800">
                <a:solidFill>
                  <a:schemeClr val="accent2"/>
                </a:solidFill>
                <a:latin typeface="Arial "/>
                <a:cs typeface="Times New Roman" pitchFamily="18" charset="0"/>
              </a:rPr>
              <a:t>Supported by SQL Server are:</a:t>
            </a:r>
          </a:p>
          <a:p>
            <a:pPr lvl="2">
              <a:buFontTx/>
              <a:buBlip>
                <a:blip r:embed="rId4"/>
              </a:buBlip>
            </a:pPr>
            <a:r>
              <a:rPr lang="en-US" sz="1600">
                <a:solidFill>
                  <a:schemeClr val="accent2"/>
                </a:solidFill>
                <a:latin typeface="Arial "/>
                <a:cs typeface="Times New Roman" pitchFamily="18" charset="0"/>
              </a:rPr>
              <a:t>AND</a:t>
            </a:r>
          </a:p>
          <a:p>
            <a:pPr lvl="2">
              <a:buFontTx/>
              <a:buBlip>
                <a:blip r:embed="rId4"/>
              </a:buBlip>
            </a:pPr>
            <a:r>
              <a:rPr lang="en-US" sz="1600">
                <a:solidFill>
                  <a:schemeClr val="accent2"/>
                </a:solidFill>
                <a:latin typeface="Arial "/>
                <a:cs typeface="Times New Roman" pitchFamily="18" charset="0"/>
              </a:rPr>
              <a:t>OR</a:t>
            </a:r>
          </a:p>
          <a:p>
            <a:pPr lvl="2">
              <a:buFontTx/>
              <a:buBlip>
                <a:blip r:embed="rId4"/>
              </a:buBlip>
            </a:pPr>
            <a:r>
              <a:rPr lang="en-US" sz="1600">
                <a:solidFill>
                  <a:schemeClr val="accent2"/>
                </a:solidFill>
                <a:latin typeface="Arial "/>
                <a:cs typeface="Times New Roman" pitchFamily="18" charset="0"/>
              </a:rPr>
              <a:t>NOT</a:t>
            </a:r>
          </a:p>
          <a:p>
            <a:pPr lvl="1">
              <a:buFontTx/>
              <a:buBlip>
                <a:blip r:embed="rId4"/>
              </a:buBlip>
            </a:pPr>
            <a:r>
              <a:rPr lang="en-US" sz="1800">
                <a:solidFill>
                  <a:schemeClr val="accent2"/>
                </a:solidFill>
                <a:latin typeface="Arial "/>
                <a:cs typeface="Times New Roman" pitchFamily="18" charset="0"/>
              </a:rPr>
              <a:t>Syntax:</a:t>
            </a:r>
          </a:p>
          <a:p>
            <a:pPr lvl="2">
              <a:buFontTx/>
              <a:buNone/>
            </a:pPr>
            <a:r>
              <a:rPr lang="en-IN" sz="1800">
                <a:solidFill>
                  <a:schemeClr val="accent2"/>
                </a:solidFill>
                <a:latin typeface="Courier New" pitchFamily="49" charset="0"/>
                <a:cs typeface="Times New Roman" pitchFamily="18" charset="0"/>
              </a:rPr>
              <a:t>SELECT column_list  </a:t>
            </a:r>
          </a:p>
          <a:p>
            <a:pPr lvl="2">
              <a:buFontTx/>
              <a:buNone/>
            </a:pPr>
            <a:r>
              <a:rPr lang="en-IN" sz="1800">
                <a:solidFill>
                  <a:schemeClr val="accent2"/>
                </a:solidFill>
                <a:latin typeface="Courier New" pitchFamily="49" charset="0"/>
                <a:cs typeface="Times New Roman" pitchFamily="18" charset="0"/>
              </a:rPr>
              <a:t>FROM table_name</a:t>
            </a:r>
          </a:p>
          <a:p>
            <a:pPr lvl="2">
              <a:buFontTx/>
              <a:buNone/>
            </a:pPr>
            <a:r>
              <a:rPr lang="en-IN" sz="1800">
                <a:solidFill>
                  <a:schemeClr val="accent2"/>
                </a:solidFill>
                <a:latin typeface="Courier New" pitchFamily="49" charset="0"/>
                <a:cs typeface="Times New Roman" pitchFamily="18" charset="0"/>
              </a:rPr>
              <a:t>WHERE conditional_expression1 {AND/OR} [NOT]   </a:t>
            </a:r>
          </a:p>
          <a:p>
            <a:pPr lvl="2">
              <a:buFontTx/>
              <a:buNone/>
            </a:pPr>
            <a:r>
              <a:rPr lang="en-IN" sz="1800">
                <a:solidFill>
                  <a:schemeClr val="accent2"/>
                </a:solidFill>
                <a:latin typeface="Courier New" pitchFamily="49" charset="0"/>
                <a:cs typeface="Times New Roman" pitchFamily="18" charset="0"/>
              </a:rPr>
              <a:t>conditional_expression2</a:t>
            </a:r>
            <a:endParaRPr lang="en-US" sz="1800">
              <a:solidFill>
                <a:schemeClr val="accent2"/>
              </a:solidFill>
              <a:latin typeface="Courier New" pitchFamily="49" charset="0"/>
              <a:cs typeface="Times New Roman" pitchFamily="18" charset="0"/>
            </a:endParaRPr>
          </a:p>
          <a:p>
            <a:pPr>
              <a:buFontTx/>
              <a:buNone/>
            </a:pPr>
            <a:r>
              <a:rPr lang="en-US" sz="2000">
                <a:solidFill>
                  <a:schemeClr val="accent2"/>
                </a:solidFill>
                <a:latin typeface="Arial" pitchFamily="34" charset="0"/>
              </a:rPr>
              <a:t>	Let’s see how…</a:t>
            </a:r>
          </a:p>
        </p:txBody>
      </p:sp>
      <p:sp>
        <p:nvSpPr>
          <p:cNvPr id="548867" name="Text Box 3"/>
          <p:cNvSpPr txBox="1">
            <a:spLocks noChangeArrowheads="1"/>
          </p:cNvSpPr>
          <p:nvPr/>
        </p:nvSpPr>
        <p:spPr bwMode="auto">
          <a:xfrm>
            <a:off x="152400" y="714375"/>
            <a:ext cx="68580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solidFill>
                  <a:schemeClr val="bg1"/>
                </a:solidFill>
                <a:latin typeface="Tahoma" pitchFamily="34" charset="0"/>
                <a:cs typeface="Times New Roman" pitchFamily="18" charset="0"/>
              </a:rPr>
              <a:t>Retrieving Selected Rows (Contd.)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2882" name="Rectangle 2"/>
          <p:cNvSpPr>
            <a:spLocks noChangeArrowheads="1"/>
          </p:cNvSpPr>
          <p:nvPr>
            <p:ph type="body" idx="1"/>
          </p:nvPr>
        </p:nvSpPr>
        <p:spPr bwMode="auto">
          <a:xfrm>
            <a:off x="1525588" y="1598613"/>
            <a:ext cx="7315200" cy="45704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Tx/>
              <a:buBlip>
                <a:blip r:embed="rId3"/>
              </a:buBlip>
            </a:pPr>
            <a:r>
              <a:rPr lang="en-US" sz="2000">
                <a:solidFill>
                  <a:schemeClr val="accent2"/>
                </a:solidFill>
                <a:latin typeface="Arial" pitchFamily="34" charset="0"/>
                <a:cs typeface="Times New Roman" pitchFamily="18" charset="0"/>
              </a:rPr>
              <a:t>In this session, you will learn to:</a:t>
            </a:r>
            <a:endParaRPr lang="en-US" sz="2000">
              <a:solidFill>
                <a:schemeClr val="accent2"/>
              </a:solidFill>
              <a:latin typeface="Arial" pitchFamily="34" charset="0"/>
            </a:endParaRPr>
          </a:p>
          <a:p>
            <a:pPr lvl="1">
              <a:buFontTx/>
              <a:buBlip>
                <a:blip r:embed="rId4"/>
              </a:buBlip>
            </a:pPr>
            <a:r>
              <a:rPr lang="en-IN" sz="1800">
                <a:solidFill>
                  <a:schemeClr val="accent2"/>
                </a:solidFill>
                <a:latin typeface="Arial" pitchFamily="34" charset="0"/>
                <a:cs typeface="Times New Roman" pitchFamily="18" charset="0"/>
              </a:rPr>
              <a:t>Appreciate SQL Server 2005 as a database server</a:t>
            </a:r>
          </a:p>
          <a:p>
            <a:pPr lvl="1">
              <a:buFontTx/>
              <a:buBlip>
                <a:blip r:embed="rId4"/>
              </a:buBlip>
            </a:pPr>
            <a:r>
              <a:rPr lang="en-IN" sz="1800">
                <a:solidFill>
                  <a:schemeClr val="accent2"/>
                </a:solidFill>
                <a:latin typeface="Arial" pitchFamily="34" charset="0"/>
                <a:cs typeface="Times New Roman" pitchFamily="18" charset="0"/>
              </a:rPr>
              <a:t>Identify the SQL Server 2005 tools</a:t>
            </a:r>
          </a:p>
          <a:p>
            <a:pPr lvl="1">
              <a:buFontTx/>
              <a:buBlip>
                <a:blip r:embed="rId4"/>
              </a:buBlip>
            </a:pPr>
            <a:r>
              <a:rPr lang="en-IN" sz="1800">
                <a:solidFill>
                  <a:schemeClr val="accent2"/>
                </a:solidFill>
                <a:latin typeface="Arial" pitchFamily="34" charset="0"/>
                <a:cs typeface="Times New Roman" pitchFamily="18" charset="0"/>
              </a:rPr>
              <a:t>Retrieve data</a:t>
            </a:r>
            <a:endParaRPr lang="en-US" sz="1800">
              <a:solidFill>
                <a:schemeClr val="accent2"/>
              </a:solidFill>
              <a:latin typeface="Arial" pitchFamily="34" charset="0"/>
              <a:cs typeface="Times New Roman" pitchFamily="18" charset="0"/>
            </a:endParaRPr>
          </a:p>
        </p:txBody>
      </p:sp>
      <p:sp>
        <p:nvSpPr>
          <p:cNvPr id="122883" name="Text Box 3"/>
          <p:cNvSpPr txBox="1">
            <a:spLocks noChangeArrowheads="1"/>
          </p:cNvSpPr>
          <p:nvPr/>
        </p:nvSpPr>
        <p:spPr bwMode="auto">
          <a:xfrm>
            <a:off x="152400" y="711200"/>
            <a:ext cx="68580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solidFill>
                  <a:schemeClr val="bg1"/>
                </a:solidFill>
                <a:latin typeface="Tahoma" pitchFamily="34" charset="0"/>
              </a:rPr>
              <a:t>Objectives</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50914" name="Rectangle 2"/>
          <p:cNvSpPr>
            <a:spLocks noChangeArrowheads="1"/>
          </p:cNvSpPr>
          <p:nvPr>
            <p:ph type="body" idx="1"/>
          </p:nvPr>
        </p:nvSpPr>
        <p:spPr bwMode="auto">
          <a:xfrm>
            <a:off x="1525588" y="1598613"/>
            <a:ext cx="7313612" cy="4570412"/>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Tx/>
              <a:buBlip>
                <a:blip r:embed="rId3"/>
              </a:buBlip>
            </a:pPr>
            <a:r>
              <a:rPr lang="en-US" sz="2000">
                <a:solidFill>
                  <a:schemeClr val="accent2"/>
                </a:solidFill>
                <a:latin typeface="Arial "/>
                <a:cs typeface="Times New Roman" pitchFamily="18" charset="0"/>
              </a:rPr>
              <a:t>Range operators:</a:t>
            </a:r>
          </a:p>
          <a:p>
            <a:pPr lvl="1">
              <a:buFontTx/>
              <a:buBlip>
                <a:blip r:embed="rId4"/>
              </a:buBlip>
            </a:pPr>
            <a:r>
              <a:rPr lang="en-US" sz="1800">
                <a:solidFill>
                  <a:schemeClr val="accent2"/>
                </a:solidFill>
                <a:latin typeface="Arial "/>
                <a:cs typeface="Times New Roman" pitchFamily="18" charset="0"/>
              </a:rPr>
              <a:t>Can be used with SELECT statement to retrieve records based on a range</a:t>
            </a:r>
          </a:p>
          <a:p>
            <a:pPr lvl="1">
              <a:buFontTx/>
              <a:buBlip>
                <a:blip r:embed="rId4"/>
              </a:buBlip>
            </a:pPr>
            <a:r>
              <a:rPr lang="en-US" sz="1800">
                <a:solidFill>
                  <a:schemeClr val="accent2"/>
                </a:solidFill>
                <a:latin typeface="Arial "/>
                <a:cs typeface="Times New Roman" pitchFamily="18" charset="0"/>
              </a:rPr>
              <a:t>Supported by SQL Server are:</a:t>
            </a:r>
          </a:p>
          <a:p>
            <a:pPr marL="1204913" lvl="2" indent="-290513">
              <a:buFontTx/>
              <a:buBlip>
                <a:blip r:embed="rId4"/>
              </a:buBlip>
            </a:pPr>
            <a:r>
              <a:rPr lang="en-US" sz="1600">
                <a:solidFill>
                  <a:schemeClr val="accent2"/>
                </a:solidFill>
                <a:latin typeface="Arial "/>
                <a:cs typeface="Times New Roman" pitchFamily="18" charset="0"/>
              </a:rPr>
              <a:t>BETWEEN</a:t>
            </a:r>
          </a:p>
          <a:p>
            <a:pPr marL="1204913" lvl="2" indent="-290513">
              <a:buFontTx/>
              <a:buBlip>
                <a:blip r:embed="rId4"/>
              </a:buBlip>
            </a:pPr>
            <a:r>
              <a:rPr lang="en-US" sz="1600">
                <a:solidFill>
                  <a:schemeClr val="accent2"/>
                </a:solidFill>
                <a:latin typeface="Arial "/>
                <a:cs typeface="Times New Roman" pitchFamily="18" charset="0"/>
              </a:rPr>
              <a:t>NOT BETWEEN</a:t>
            </a:r>
          </a:p>
          <a:p>
            <a:pPr lvl="1">
              <a:buFontTx/>
              <a:buBlip>
                <a:blip r:embed="rId4"/>
              </a:buBlip>
            </a:pPr>
            <a:r>
              <a:rPr lang="en-US" sz="1800">
                <a:solidFill>
                  <a:schemeClr val="accent2"/>
                </a:solidFill>
                <a:latin typeface="Arial "/>
                <a:cs typeface="Times New Roman" pitchFamily="18" charset="0"/>
              </a:rPr>
              <a:t>Syntax:</a:t>
            </a:r>
          </a:p>
          <a:p>
            <a:pPr marL="1204913" lvl="2" indent="-290513">
              <a:buFontTx/>
              <a:buNone/>
            </a:pPr>
            <a:r>
              <a:rPr lang="en-IN" sz="1800">
                <a:solidFill>
                  <a:schemeClr val="accent2"/>
                </a:solidFill>
                <a:latin typeface="Courier New" pitchFamily="49" charset="0"/>
                <a:cs typeface="Times New Roman" pitchFamily="18" charset="0"/>
              </a:rPr>
              <a:t>SELECT column_list</a:t>
            </a:r>
          </a:p>
          <a:p>
            <a:pPr marL="1204913" lvl="2" indent="-290513">
              <a:buFontTx/>
              <a:buNone/>
            </a:pPr>
            <a:r>
              <a:rPr lang="en-IN" sz="1800">
                <a:solidFill>
                  <a:schemeClr val="accent2"/>
                </a:solidFill>
                <a:latin typeface="Courier New" pitchFamily="49" charset="0"/>
                <a:cs typeface="Times New Roman" pitchFamily="18" charset="0"/>
              </a:rPr>
              <a:t>FROM table_name</a:t>
            </a:r>
          </a:p>
          <a:p>
            <a:pPr marL="1204913" lvl="2" indent="-290513">
              <a:buFontTx/>
              <a:buNone/>
            </a:pPr>
            <a:r>
              <a:rPr lang="en-IN" sz="1800">
                <a:solidFill>
                  <a:schemeClr val="accent2"/>
                </a:solidFill>
                <a:latin typeface="Courier New" pitchFamily="49" charset="0"/>
                <a:cs typeface="Times New Roman" pitchFamily="18" charset="0"/>
              </a:rPr>
              <a:t>WHERE expression1 range_operator expression2</a:t>
            </a:r>
          </a:p>
          <a:p>
            <a:pPr marL="1204913" lvl="2" indent="-290513">
              <a:buFontTx/>
              <a:buNone/>
            </a:pPr>
            <a:r>
              <a:rPr lang="en-IN" sz="1800">
                <a:solidFill>
                  <a:schemeClr val="accent2"/>
                </a:solidFill>
                <a:latin typeface="Courier New" pitchFamily="49" charset="0"/>
                <a:cs typeface="Times New Roman" pitchFamily="18" charset="0"/>
              </a:rPr>
              <a:t>AND expression3</a:t>
            </a:r>
            <a:endParaRPr lang="en-US" sz="1800">
              <a:solidFill>
                <a:schemeClr val="accent2"/>
              </a:solidFill>
              <a:latin typeface="Courier New" pitchFamily="49" charset="0"/>
              <a:cs typeface="Times New Roman" pitchFamily="18" charset="0"/>
            </a:endParaRPr>
          </a:p>
          <a:p>
            <a:pPr>
              <a:buFontTx/>
              <a:buNone/>
            </a:pPr>
            <a:r>
              <a:rPr lang="en-US" sz="2000">
                <a:solidFill>
                  <a:schemeClr val="accent2"/>
                </a:solidFill>
                <a:latin typeface="Arial" pitchFamily="34" charset="0"/>
                <a:cs typeface="Times New Roman" pitchFamily="18" charset="0"/>
              </a:rPr>
              <a:t>	Let’s see how…</a:t>
            </a:r>
          </a:p>
        </p:txBody>
      </p:sp>
      <p:sp>
        <p:nvSpPr>
          <p:cNvPr id="550915" name="Text Box 3"/>
          <p:cNvSpPr txBox="1">
            <a:spLocks noChangeArrowheads="1"/>
          </p:cNvSpPr>
          <p:nvPr/>
        </p:nvSpPr>
        <p:spPr bwMode="auto">
          <a:xfrm>
            <a:off x="152400" y="714375"/>
            <a:ext cx="68580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solidFill>
                  <a:schemeClr val="bg1"/>
                </a:solidFill>
                <a:latin typeface="Tahoma" pitchFamily="34" charset="0"/>
                <a:cs typeface="Times New Roman" pitchFamily="18" charset="0"/>
              </a:rPr>
              <a:t>Retrieving Selected Rows (Contd.)  </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552962" name="Text Box 2"/>
          <p:cNvSpPr txBox="1">
            <a:spLocks noChangeArrowheads="1"/>
          </p:cNvSpPr>
          <p:nvPr/>
        </p:nvSpPr>
        <p:spPr bwMode="auto">
          <a:xfrm>
            <a:off x="152400" y="714375"/>
            <a:ext cx="87630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solidFill>
                  <a:schemeClr val="bg1"/>
                </a:solidFill>
                <a:latin typeface="Tahoma" pitchFamily="34" charset="0"/>
                <a:cs typeface="Times New Roman" pitchFamily="18" charset="0"/>
              </a:rPr>
              <a:t>Just a minute </a:t>
            </a:r>
          </a:p>
        </p:txBody>
      </p:sp>
      <p:sp>
        <p:nvSpPr>
          <p:cNvPr id="552963" name="Rectangle 3"/>
          <p:cNvSpPr>
            <a:spLocks noChangeArrowheads="1"/>
          </p:cNvSpPr>
          <p:nvPr/>
        </p:nvSpPr>
        <p:spPr bwMode="auto">
          <a:xfrm>
            <a:off x="1525588" y="1600200"/>
            <a:ext cx="7313612" cy="27447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marL="346075" indent="-346075">
              <a:spcBef>
                <a:spcPct val="20000"/>
              </a:spcBef>
              <a:buFontTx/>
              <a:buBlip>
                <a:blip r:embed="rId3"/>
              </a:buBlip>
            </a:pPr>
            <a:r>
              <a:rPr lang="en-US" sz="2000">
                <a:solidFill>
                  <a:schemeClr val="accent2"/>
                </a:solidFill>
                <a:latin typeface="Arial "/>
              </a:rPr>
              <a:t>Which of the following are logical operators?</a:t>
            </a:r>
            <a:endParaRPr lang="en-IN" sz="2000">
              <a:solidFill>
                <a:schemeClr val="accent2"/>
              </a:solidFill>
              <a:latin typeface="Arial" pitchFamily="34" charset="0"/>
              <a:cs typeface="Times New Roman" pitchFamily="18" charset="0"/>
            </a:endParaRPr>
          </a:p>
          <a:p>
            <a:pPr marL="749300" lvl="1" indent="-288925">
              <a:spcBef>
                <a:spcPct val="20000"/>
              </a:spcBef>
            </a:pPr>
            <a:r>
              <a:rPr lang="en-US" sz="1800">
                <a:solidFill>
                  <a:schemeClr val="accent2"/>
                </a:solidFill>
                <a:latin typeface="Arial" pitchFamily="34" charset="0"/>
              </a:rPr>
              <a:t>1.  BETWEEN and NOT BETWEEN</a:t>
            </a:r>
            <a:endParaRPr lang="fr-FR" sz="1800">
              <a:solidFill>
                <a:schemeClr val="accent2"/>
              </a:solidFill>
              <a:latin typeface="Arial" pitchFamily="34" charset="0"/>
              <a:cs typeface="Times New Roman" pitchFamily="18" charset="0"/>
            </a:endParaRPr>
          </a:p>
          <a:p>
            <a:pPr marL="749300" lvl="1" indent="-288925">
              <a:spcBef>
                <a:spcPct val="20000"/>
              </a:spcBef>
            </a:pPr>
            <a:r>
              <a:rPr lang="en-US" sz="1800">
                <a:solidFill>
                  <a:schemeClr val="accent2"/>
                </a:solidFill>
                <a:latin typeface="Arial" pitchFamily="34" charset="0"/>
              </a:rPr>
              <a:t>2.  AND, OR, and NOT</a:t>
            </a:r>
            <a:endParaRPr lang="fr-FR" sz="1800">
              <a:solidFill>
                <a:schemeClr val="accent2"/>
              </a:solidFill>
              <a:latin typeface="Arial" pitchFamily="34" charset="0"/>
              <a:cs typeface="Times New Roman" pitchFamily="18" charset="0"/>
            </a:endParaRPr>
          </a:p>
          <a:p>
            <a:pPr marL="749300" lvl="1" indent="-288925">
              <a:spcBef>
                <a:spcPct val="20000"/>
              </a:spcBef>
            </a:pPr>
            <a:r>
              <a:rPr lang="en-US" sz="1800">
                <a:solidFill>
                  <a:schemeClr val="accent2"/>
                </a:solidFill>
                <a:latin typeface="Arial" pitchFamily="34" charset="0"/>
              </a:rPr>
              <a:t>3.  + and %</a:t>
            </a:r>
          </a:p>
          <a:p>
            <a:pPr marL="749300" lvl="1" indent="-288925">
              <a:spcBef>
                <a:spcPct val="20000"/>
              </a:spcBef>
            </a:pPr>
            <a:r>
              <a:rPr lang="en-US" sz="1800">
                <a:solidFill>
                  <a:schemeClr val="accent2"/>
                </a:solidFill>
                <a:latin typeface="Arial" pitchFamily="34" charset="0"/>
              </a:rPr>
              <a:t>4.  &gt; and &lt;</a:t>
            </a:r>
            <a:endParaRPr lang="fr-FR" sz="1800">
              <a:solidFill>
                <a:schemeClr val="accent2"/>
              </a:solidFill>
              <a:latin typeface="Arial" pitchFamily="34" charset="0"/>
              <a:cs typeface="Times New Roman" pitchFamily="18" charset="0"/>
            </a:endParaRPr>
          </a:p>
        </p:txBody>
      </p:sp>
      <p:sp>
        <p:nvSpPr>
          <p:cNvPr id="552964" name="Rectangle 4"/>
          <p:cNvSpPr>
            <a:spLocks noChangeArrowheads="1"/>
          </p:cNvSpPr>
          <p:nvPr/>
        </p:nvSpPr>
        <p:spPr bwMode="auto">
          <a:xfrm>
            <a:off x="1525588" y="4800600"/>
            <a:ext cx="6627812" cy="12192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marL="346075" indent="-346075">
              <a:spcBef>
                <a:spcPct val="20000"/>
              </a:spcBef>
              <a:buFontTx/>
              <a:buBlip>
                <a:blip r:embed="rId3"/>
              </a:buBlip>
              <a:tabLst>
                <a:tab pos="635000" algn="l"/>
              </a:tabLst>
            </a:pPr>
            <a:r>
              <a:rPr lang="en-US" sz="2000">
                <a:solidFill>
                  <a:schemeClr val="accent2"/>
                </a:solidFill>
                <a:latin typeface="Arial" pitchFamily="34" charset="0"/>
                <a:cs typeface="Times New Roman" pitchFamily="18" charset="0"/>
              </a:rPr>
              <a:t>Answer:</a:t>
            </a:r>
          </a:p>
          <a:p>
            <a:pPr marL="798513" lvl="1" indent="-333375">
              <a:spcBef>
                <a:spcPct val="20000"/>
              </a:spcBef>
              <a:tabLst>
                <a:tab pos="635000" algn="l"/>
              </a:tabLst>
            </a:pPr>
            <a:r>
              <a:rPr lang="en-US" sz="1800">
                <a:solidFill>
                  <a:schemeClr val="accent2"/>
                </a:solidFill>
                <a:latin typeface="Arial" pitchFamily="34" charset="0"/>
              </a:rPr>
              <a:t>2.  AND, OR, and NOT</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8" fill="hold" grpId="0" nodeType="clickEffect">
                                  <p:stCondLst>
                                    <p:cond delay="0"/>
                                  </p:stCondLst>
                                  <p:childTnLst>
                                    <p:set>
                                      <p:cBhvr>
                                        <p:cTn id="6" dur="1" fill="hold">
                                          <p:stCondLst>
                                            <p:cond delay="0"/>
                                          </p:stCondLst>
                                        </p:cTn>
                                        <p:tgtEl>
                                          <p:spTgt spid="552964"/>
                                        </p:tgtEl>
                                        <p:attrNameLst>
                                          <p:attrName>style.visibility</p:attrName>
                                        </p:attrNameLst>
                                      </p:cBhvr>
                                      <p:to>
                                        <p:strVal val="visible"/>
                                      </p:to>
                                    </p:set>
                                    <p:animEffect transition="in" filter="slide(fromLeft)">
                                      <p:cBhvr>
                                        <p:cTn id="7" dur="500"/>
                                        <p:tgtEl>
                                          <p:spTgt spid="5529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2964" grpId="0" animBg="1"/>
    </p:bld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55010" name="Rectangle 2"/>
          <p:cNvSpPr>
            <a:spLocks noChangeArrowheads="1"/>
          </p:cNvSpPr>
          <p:nvPr>
            <p:ph type="body" idx="1"/>
          </p:nvPr>
        </p:nvSpPr>
        <p:spPr bwMode="auto">
          <a:xfrm>
            <a:off x="1525588" y="1598613"/>
            <a:ext cx="7313612" cy="4113212"/>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Tx/>
              <a:buBlip>
                <a:blip r:embed="rId3"/>
              </a:buBlip>
            </a:pPr>
            <a:r>
              <a:rPr lang="en-US" sz="2000">
                <a:solidFill>
                  <a:schemeClr val="accent2"/>
                </a:solidFill>
                <a:latin typeface="Arial "/>
                <a:cs typeface="Times New Roman" pitchFamily="18" charset="0"/>
              </a:rPr>
              <a:t>IN keyword:</a:t>
            </a:r>
          </a:p>
          <a:p>
            <a:pPr lvl="1">
              <a:buFontTx/>
              <a:buBlip>
                <a:blip r:embed="rId4"/>
              </a:buBlip>
            </a:pPr>
            <a:r>
              <a:rPr lang="en-US" sz="1800">
                <a:solidFill>
                  <a:schemeClr val="accent2"/>
                </a:solidFill>
                <a:latin typeface="Arial "/>
                <a:cs typeface="Times New Roman" pitchFamily="18" charset="0"/>
              </a:rPr>
              <a:t>Allows the selection of values that match any one of the values in a list</a:t>
            </a:r>
          </a:p>
          <a:p>
            <a:pPr>
              <a:buFontTx/>
              <a:buBlip>
                <a:blip r:embed="rId3"/>
              </a:buBlip>
            </a:pPr>
            <a:r>
              <a:rPr lang="en-US" sz="2000">
                <a:solidFill>
                  <a:schemeClr val="accent2"/>
                </a:solidFill>
                <a:latin typeface="Arial "/>
                <a:cs typeface="Times New Roman" pitchFamily="18" charset="0"/>
              </a:rPr>
              <a:t>NOT IN keyword:</a:t>
            </a:r>
          </a:p>
          <a:p>
            <a:pPr lvl="1">
              <a:buFontTx/>
              <a:buBlip>
                <a:blip r:embed="rId4"/>
              </a:buBlip>
            </a:pPr>
            <a:r>
              <a:rPr lang="en-US" sz="1800">
                <a:solidFill>
                  <a:schemeClr val="accent2"/>
                </a:solidFill>
                <a:latin typeface="Arial "/>
                <a:cs typeface="Times New Roman" pitchFamily="18" charset="0"/>
              </a:rPr>
              <a:t>Restricts the selection of values that match any one of the values in a list</a:t>
            </a:r>
          </a:p>
          <a:p>
            <a:pPr>
              <a:buFontTx/>
              <a:buBlip>
                <a:blip r:embed="rId3"/>
              </a:buBlip>
            </a:pPr>
            <a:r>
              <a:rPr lang="en-US" sz="2000">
                <a:solidFill>
                  <a:schemeClr val="accent2"/>
                </a:solidFill>
                <a:latin typeface="Arial "/>
                <a:cs typeface="Times New Roman" pitchFamily="18" charset="0"/>
              </a:rPr>
              <a:t>Syntax:</a:t>
            </a:r>
          </a:p>
          <a:p>
            <a:pPr lvl="1">
              <a:buFontTx/>
              <a:buNone/>
            </a:pPr>
            <a:r>
              <a:rPr lang="en-IN" sz="2000">
                <a:solidFill>
                  <a:schemeClr val="accent2"/>
                </a:solidFill>
                <a:latin typeface="Courier New" pitchFamily="49" charset="0"/>
                <a:cs typeface="Times New Roman" pitchFamily="18" charset="0"/>
              </a:rPr>
              <a:t>SELECT column_list</a:t>
            </a:r>
          </a:p>
          <a:p>
            <a:pPr lvl="1">
              <a:buFontTx/>
              <a:buNone/>
            </a:pPr>
            <a:r>
              <a:rPr lang="en-IN" sz="2000">
                <a:solidFill>
                  <a:schemeClr val="accent2"/>
                </a:solidFill>
                <a:latin typeface="Courier New" pitchFamily="49" charset="0"/>
                <a:cs typeface="Times New Roman" pitchFamily="18" charset="0"/>
              </a:rPr>
              <a:t>FROM table_name</a:t>
            </a:r>
          </a:p>
          <a:p>
            <a:pPr lvl="1">
              <a:buFontTx/>
              <a:buNone/>
            </a:pPr>
            <a:r>
              <a:rPr lang="en-IN" sz="2000">
                <a:solidFill>
                  <a:schemeClr val="accent2"/>
                </a:solidFill>
                <a:latin typeface="Courier New" pitchFamily="49" charset="0"/>
                <a:cs typeface="Times New Roman" pitchFamily="18" charset="0"/>
              </a:rPr>
              <a:t>WHERE  expression list_operator</a:t>
            </a:r>
          </a:p>
          <a:p>
            <a:pPr lvl="1">
              <a:buFontTx/>
              <a:buNone/>
            </a:pPr>
            <a:r>
              <a:rPr lang="en-IN" sz="2000">
                <a:solidFill>
                  <a:schemeClr val="accent2"/>
                </a:solidFill>
                <a:latin typeface="Courier New" pitchFamily="49" charset="0"/>
                <a:cs typeface="Times New Roman" pitchFamily="18" charset="0"/>
              </a:rPr>
              <a:t>(‘value_list’)</a:t>
            </a:r>
          </a:p>
          <a:p>
            <a:pPr>
              <a:buFontTx/>
              <a:buNone/>
            </a:pPr>
            <a:r>
              <a:rPr lang="en-US" sz="2000">
                <a:solidFill>
                  <a:schemeClr val="accent2"/>
                </a:solidFill>
                <a:latin typeface="Arial" pitchFamily="34" charset="0"/>
                <a:cs typeface="Times New Roman" pitchFamily="18" charset="0"/>
              </a:rPr>
              <a:t>	Let’s see how…</a:t>
            </a:r>
            <a:endParaRPr lang="en-US" sz="2000">
              <a:solidFill>
                <a:schemeClr val="accent2"/>
              </a:solidFill>
              <a:latin typeface="Arial" pitchFamily="34" charset="0"/>
            </a:endParaRPr>
          </a:p>
        </p:txBody>
      </p:sp>
      <p:sp>
        <p:nvSpPr>
          <p:cNvPr id="555011" name="Text Box 3"/>
          <p:cNvSpPr txBox="1">
            <a:spLocks noChangeArrowheads="1"/>
          </p:cNvSpPr>
          <p:nvPr/>
        </p:nvSpPr>
        <p:spPr bwMode="auto">
          <a:xfrm>
            <a:off x="152400" y="714375"/>
            <a:ext cx="68580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solidFill>
                  <a:schemeClr val="bg1"/>
                </a:solidFill>
                <a:latin typeface="Tahoma" pitchFamily="34" charset="0"/>
                <a:cs typeface="Times New Roman" pitchFamily="18" charset="0"/>
              </a:rPr>
              <a:t>Retrieving Selected Rows (Contd.)  </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57058" name="Rectangle 2"/>
          <p:cNvSpPr>
            <a:spLocks noChangeArrowheads="1"/>
          </p:cNvSpPr>
          <p:nvPr>
            <p:ph type="body" idx="1"/>
          </p:nvPr>
        </p:nvSpPr>
        <p:spPr bwMode="auto">
          <a:xfrm>
            <a:off x="1525588" y="1598613"/>
            <a:ext cx="7313612" cy="4421187"/>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Tx/>
              <a:buBlip>
                <a:blip r:embed="rId3"/>
              </a:buBlip>
            </a:pPr>
            <a:r>
              <a:rPr lang="en-US" sz="2000">
                <a:solidFill>
                  <a:schemeClr val="accent2"/>
                </a:solidFill>
                <a:latin typeface="Arial "/>
                <a:cs typeface="Times New Roman" pitchFamily="18" charset="0"/>
              </a:rPr>
              <a:t>LIKE keyword:</a:t>
            </a:r>
          </a:p>
          <a:p>
            <a:pPr lvl="1">
              <a:buFontTx/>
              <a:buBlip>
                <a:blip r:embed="rId4"/>
              </a:buBlip>
            </a:pPr>
            <a:r>
              <a:rPr lang="en-IN" sz="1800">
                <a:solidFill>
                  <a:schemeClr val="accent2"/>
                </a:solidFill>
                <a:latin typeface="Arial "/>
                <a:cs typeface="Times New Roman" pitchFamily="18" charset="0"/>
              </a:rPr>
              <a:t>Can be used to search for character string, date, or time values that match a specified pattern</a:t>
            </a:r>
            <a:endParaRPr lang="en-US" sz="1800">
              <a:solidFill>
                <a:schemeClr val="accent2"/>
              </a:solidFill>
              <a:latin typeface="Arial "/>
              <a:cs typeface="Times New Roman" pitchFamily="18" charset="0"/>
            </a:endParaRPr>
          </a:p>
          <a:p>
            <a:pPr lvl="1">
              <a:buFontTx/>
              <a:buBlip>
                <a:blip r:embed="rId4"/>
              </a:buBlip>
            </a:pPr>
            <a:r>
              <a:rPr lang="en-US" sz="1800">
                <a:solidFill>
                  <a:schemeClr val="accent2"/>
                </a:solidFill>
                <a:latin typeface="Arial "/>
                <a:cs typeface="Times New Roman" pitchFamily="18" charset="0"/>
              </a:rPr>
              <a:t>Uses wildcard characters like *, % to perform pattern match</a:t>
            </a:r>
          </a:p>
          <a:p>
            <a:pPr>
              <a:buFontTx/>
              <a:buNone/>
            </a:pPr>
            <a:r>
              <a:rPr lang="en-US" sz="2000">
                <a:solidFill>
                  <a:schemeClr val="accent2"/>
                </a:solidFill>
                <a:latin typeface="Arial" pitchFamily="34" charset="0"/>
                <a:cs typeface="Times New Roman" pitchFamily="18" charset="0"/>
              </a:rPr>
              <a:t>	Let’s see how…</a:t>
            </a:r>
          </a:p>
          <a:p>
            <a:pPr>
              <a:buFontTx/>
              <a:buBlip>
                <a:blip r:embed="rId3"/>
              </a:buBlip>
            </a:pPr>
            <a:r>
              <a:rPr lang="en-US" sz="2000">
                <a:solidFill>
                  <a:schemeClr val="accent2"/>
                </a:solidFill>
                <a:latin typeface="Arial" pitchFamily="34" charset="0"/>
                <a:cs typeface="Times New Roman" pitchFamily="18" charset="0"/>
              </a:rPr>
              <a:t>NULL values</a:t>
            </a:r>
            <a:r>
              <a:rPr lang="en-US" sz="2000">
                <a:solidFill>
                  <a:schemeClr val="accent2"/>
                </a:solidFill>
                <a:latin typeface="Arial "/>
                <a:cs typeface="Times New Roman" pitchFamily="18" charset="0"/>
              </a:rPr>
              <a:t>:</a:t>
            </a:r>
          </a:p>
          <a:p>
            <a:pPr lvl="1">
              <a:buFontTx/>
              <a:buBlip>
                <a:blip r:embed="rId4"/>
              </a:buBlip>
            </a:pPr>
            <a:r>
              <a:rPr lang="en-US" sz="1800">
                <a:solidFill>
                  <a:schemeClr val="accent2"/>
                </a:solidFill>
                <a:latin typeface="Arial "/>
                <a:cs typeface="Times New Roman" pitchFamily="18" charset="0"/>
              </a:rPr>
              <a:t>Can be retrieved by using IS NULL keyword with SELECT statement</a:t>
            </a:r>
          </a:p>
          <a:p>
            <a:pPr lvl="1">
              <a:buFontTx/>
              <a:buBlip>
                <a:blip r:embed="rId4"/>
              </a:buBlip>
            </a:pPr>
            <a:r>
              <a:rPr lang="en-US" sz="1800">
                <a:solidFill>
                  <a:schemeClr val="accent2"/>
                </a:solidFill>
                <a:latin typeface="Arial "/>
                <a:cs typeface="Times New Roman" pitchFamily="18" charset="0"/>
              </a:rPr>
              <a:t>Syntax:</a:t>
            </a:r>
          </a:p>
          <a:p>
            <a:pPr lvl="2">
              <a:buFontTx/>
              <a:buNone/>
            </a:pPr>
            <a:r>
              <a:rPr lang="en-IN" sz="1800">
                <a:solidFill>
                  <a:schemeClr val="accent2"/>
                </a:solidFill>
                <a:latin typeface="Courier New" pitchFamily="49" charset="0"/>
                <a:cs typeface="Times New Roman" pitchFamily="18" charset="0"/>
              </a:rPr>
              <a:t>SELECT column_list</a:t>
            </a:r>
          </a:p>
          <a:p>
            <a:pPr lvl="2">
              <a:buFontTx/>
              <a:buNone/>
            </a:pPr>
            <a:r>
              <a:rPr lang="en-IN" sz="1800">
                <a:solidFill>
                  <a:schemeClr val="accent2"/>
                </a:solidFill>
                <a:latin typeface="Courier New" pitchFamily="49" charset="0"/>
                <a:cs typeface="Times New Roman" pitchFamily="18" charset="0"/>
              </a:rPr>
              <a:t>FROM table_name</a:t>
            </a:r>
          </a:p>
          <a:p>
            <a:pPr lvl="2">
              <a:buFontTx/>
              <a:buNone/>
            </a:pPr>
            <a:r>
              <a:rPr lang="en-IN" sz="1800">
                <a:solidFill>
                  <a:schemeClr val="accent2"/>
                </a:solidFill>
                <a:latin typeface="Courier New" pitchFamily="49" charset="0"/>
                <a:cs typeface="Times New Roman" pitchFamily="18" charset="0"/>
              </a:rPr>
              <a:t>WHERE column_name unknown_value_operator</a:t>
            </a:r>
            <a:endParaRPr lang="en-US" sz="1800">
              <a:solidFill>
                <a:schemeClr val="accent2"/>
              </a:solidFill>
              <a:latin typeface="Courier New" pitchFamily="49" charset="0"/>
              <a:cs typeface="Times New Roman" pitchFamily="18" charset="0"/>
            </a:endParaRPr>
          </a:p>
          <a:p>
            <a:pPr>
              <a:buFontTx/>
              <a:buNone/>
            </a:pPr>
            <a:r>
              <a:rPr lang="en-US" sz="2000">
                <a:solidFill>
                  <a:schemeClr val="accent2"/>
                </a:solidFill>
                <a:latin typeface="Arial" pitchFamily="34" charset="0"/>
                <a:cs typeface="Times New Roman" pitchFamily="18" charset="0"/>
              </a:rPr>
              <a:t>	Let’s see how…</a:t>
            </a:r>
          </a:p>
        </p:txBody>
      </p:sp>
      <p:sp>
        <p:nvSpPr>
          <p:cNvPr id="557059" name="Text Box 3"/>
          <p:cNvSpPr txBox="1">
            <a:spLocks noChangeArrowheads="1"/>
          </p:cNvSpPr>
          <p:nvPr/>
        </p:nvSpPr>
        <p:spPr bwMode="auto">
          <a:xfrm>
            <a:off x="152400" y="714375"/>
            <a:ext cx="68580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solidFill>
                  <a:schemeClr val="bg1"/>
                </a:solidFill>
                <a:latin typeface="Tahoma" pitchFamily="34" charset="0"/>
                <a:cs typeface="Times New Roman" pitchFamily="18" charset="0"/>
              </a:rPr>
              <a:t>Retrieving Selected Rows (Contd.)  </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61154" name="Rectangle 2"/>
          <p:cNvSpPr>
            <a:spLocks noChangeArrowheads="1"/>
          </p:cNvSpPr>
          <p:nvPr>
            <p:ph type="body" idx="1"/>
          </p:nvPr>
        </p:nvSpPr>
        <p:spPr bwMode="auto">
          <a:xfrm>
            <a:off x="1525588" y="1598613"/>
            <a:ext cx="7313612" cy="4113212"/>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Tx/>
              <a:buBlip>
                <a:blip r:embed="rId3"/>
              </a:buBlip>
            </a:pPr>
            <a:r>
              <a:rPr lang="en-US" sz="2000">
                <a:solidFill>
                  <a:schemeClr val="accent2"/>
                </a:solidFill>
                <a:latin typeface="Arial "/>
                <a:cs typeface="Times New Roman" pitchFamily="18" charset="0"/>
              </a:rPr>
              <a:t>ORDER BY clause:</a:t>
            </a:r>
          </a:p>
          <a:p>
            <a:pPr lvl="1">
              <a:buFontTx/>
              <a:buBlip>
                <a:blip r:embed="rId4"/>
              </a:buBlip>
            </a:pPr>
            <a:r>
              <a:rPr lang="en-US" sz="1800">
                <a:solidFill>
                  <a:schemeClr val="accent2"/>
                </a:solidFill>
                <a:latin typeface="Arial "/>
                <a:cs typeface="Times New Roman" pitchFamily="18" charset="0"/>
              </a:rPr>
              <a:t>Can be used with the SELECT statement to display records in a specific order</a:t>
            </a:r>
          </a:p>
          <a:p>
            <a:pPr lvl="1">
              <a:buFontTx/>
              <a:buBlip>
                <a:blip r:embed="rId4"/>
              </a:buBlip>
            </a:pPr>
            <a:r>
              <a:rPr lang="en-US" sz="1800">
                <a:solidFill>
                  <a:schemeClr val="accent2"/>
                </a:solidFill>
                <a:latin typeface="Arial "/>
                <a:cs typeface="Times New Roman" pitchFamily="18" charset="0"/>
              </a:rPr>
              <a:t>Displays record in ascending or in descending order</a:t>
            </a:r>
          </a:p>
          <a:p>
            <a:pPr lvl="1">
              <a:buFontTx/>
              <a:buBlip>
                <a:blip r:embed="rId4"/>
              </a:buBlip>
            </a:pPr>
            <a:r>
              <a:rPr lang="en-US" sz="1800">
                <a:solidFill>
                  <a:schemeClr val="accent2"/>
                </a:solidFill>
                <a:latin typeface="Arial "/>
                <a:cs typeface="Times New Roman" pitchFamily="18" charset="0"/>
              </a:rPr>
              <a:t>Syntax:</a:t>
            </a:r>
          </a:p>
          <a:p>
            <a:pPr lvl="2">
              <a:buFontTx/>
              <a:buNone/>
            </a:pPr>
            <a:r>
              <a:rPr lang="en-IN" sz="1800">
                <a:solidFill>
                  <a:schemeClr val="accent2"/>
                </a:solidFill>
                <a:latin typeface="Courier New" pitchFamily="49" charset="0"/>
                <a:cs typeface="Times New Roman" pitchFamily="18" charset="0"/>
              </a:rPr>
              <a:t>SELECT select_list </a:t>
            </a:r>
          </a:p>
          <a:p>
            <a:pPr lvl="2">
              <a:buFontTx/>
              <a:buNone/>
            </a:pPr>
            <a:r>
              <a:rPr lang="en-IN" sz="1800">
                <a:solidFill>
                  <a:schemeClr val="accent2"/>
                </a:solidFill>
                <a:latin typeface="Courier New" pitchFamily="49" charset="0"/>
                <a:cs typeface="Times New Roman" pitchFamily="18" charset="0"/>
              </a:rPr>
              <a:t>FROM table_name </a:t>
            </a:r>
          </a:p>
          <a:p>
            <a:pPr lvl="2">
              <a:buFontTx/>
              <a:buNone/>
            </a:pPr>
            <a:r>
              <a:rPr lang="en-IN" sz="1800">
                <a:solidFill>
                  <a:schemeClr val="accent2"/>
                </a:solidFill>
                <a:latin typeface="Courier New" pitchFamily="49" charset="0"/>
                <a:cs typeface="Times New Roman" pitchFamily="18" charset="0"/>
              </a:rPr>
              <a:t>[ORDER BY order_by_expression [ASC|DESC]</a:t>
            </a:r>
          </a:p>
          <a:p>
            <a:pPr lvl="2">
              <a:buFontTx/>
              <a:buNone/>
            </a:pPr>
            <a:r>
              <a:rPr lang="en-IN" sz="1800">
                <a:solidFill>
                  <a:schemeClr val="accent2"/>
                </a:solidFill>
                <a:latin typeface="Courier New" pitchFamily="49" charset="0"/>
                <a:cs typeface="Times New Roman" pitchFamily="18" charset="0"/>
              </a:rPr>
              <a:t>[, order_by_expression [ASC|DESC]…]</a:t>
            </a:r>
            <a:endParaRPr lang="en-US" sz="1800">
              <a:solidFill>
                <a:schemeClr val="accent2"/>
              </a:solidFill>
              <a:latin typeface="Courier New" pitchFamily="49" charset="0"/>
              <a:cs typeface="Times New Roman" pitchFamily="18" charset="0"/>
            </a:endParaRPr>
          </a:p>
          <a:p>
            <a:pPr>
              <a:buFontTx/>
              <a:buNone/>
            </a:pPr>
            <a:r>
              <a:rPr lang="en-US" sz="2000">
                <a:solidFill>
                  <a:schemeClr val="accent2"/>
                </a:solidFill>
                <a:latin typeface="Arial" pitchFamily="34" charset="0"/>
                <a:cs typeface="Times New Roman" pitchFamily="18" charset="0"/>
              </a:rPr>
              <a:t>	Let’s see how…</a:t>
            </a:r>
          </a:p>
        </p:txBody>
      </p:sp>
      <p:sp>
        <p:nvSpPr>
          <p:cNvPr id="561155" name="Text Box 3"/>
          <p:cNvSpPr txBox="1">
            <a:spLocks noChangeArrowheads="1"/>
          </p:cNvSpPr>
          <p:nvPr/>
        </p:nvSpPr>
        <p:spPr bwMode="auto">
          <a:xfrm>
            <a:off x="152400" y="714375"/>
            <a:ext cx="68580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solidFill>
                  <a:schemeClr val="bg1"/>
                </a:solidFill>
                <a:latin typeface="Tahoma" pitchFamily="34" charset="0"/>
                <a:cs typeface="Times New Roman" pitchFamily="18" charset="0"/>
              </a:rPr>
              <a:t>Retrieving Selected Rows (Contd.)  </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63202" name="Rectangle 2"/>
          <p:cNvSpPr>
            <a:spLocks noChangeArrowheads="1"/>
          </p:cNvSpPr>
          <p:nvPr>
            <p:ph type="body" idx="1"/>
          </p:nvPr>
        </p:nvSpPr>
        <p:spPr bwMode="auto">
          <a:xfrm>
            <a:off x="1525588" y="1598613"/>
            <a:ext cx="7313612" cy="4113212"/>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Tx/>
              <a:buBlip>
                <a:blip r:embed="rId3"/>
              </a:buBlip>
            </a:pPr>
            <a:r>
              <a:rPr lang="en-US" sz="2000">
                <a:solidFill>
                  <a:schemeClr val="accent2"/>
                </a:solidFill>
                <a:latin typeface="Arial "/>
                <a:cs typeface="Times New Roman" pitchFamily="18" charset="0"/>
              </a:rPr>
              <a:t>TOP keyword:</a:t>
            </a:r>
          </a:p>
          <a:p>
            <a:pPr lvl="1">
              <a:buFontTx/>
              <a:buBlip>
                <a:blip r:embed="rId4"/>
              </a:buBlip>
            </a:pPr>
            <a:r>
              <a:rPr lang="en-US" sz="1800">
                <a:solidFill>
                  <a:schemeClr val="accent2"/>
                </a:solidFill>
                <a:latin typeface="Arial "/>
                <a:cs typeface="Times New Roman" pitchFamily="18" charset="0"/>
              </a:rPr>
              <a:t>Can be used with the SELECT statement to retrieve only the first set of rows, which can be either a number or a percent of rows</a:t>
            </a:r>
          </a:p>
          <a:p>
            <a:pPr lvl="1">
              <a:buFontTx/>
              <a:buBlip>
                <a:blip r:embed="rId4"/>
              </a:buBlip>
            </a:pPr>
            <a:r>
              <a:rPr lang="en-US" sz="1800">
                <a:solidFill>
                  <a:schemeClr val="accent2"/>
                </a:solidFill>
                <a:latin typeface="Arial "/>
                <a:cs typeface="Times New Roman" pitchFamily="18" charset="0"/>
              </a:rPr>
              <a:t>Syntax:</a:t>
            </a:r>
          </a:p>
          <a:p>
            <a:pPr lvl="2">
              <a:buFontTx/>
              <a:buNone/>
            </a:pPr>
            <a:r>
              <a:rPr lang="en-IN" sz="1800">
                <a:solidFill>
                  <a:schemeClr val="accent2"/>
                </a:solidFill>
                <a:latin typeface="Courier New" pitchFamily="49" charset="0"/>
                <a:cs typeface="Times New Roman" pitchFamily="18" charset="0"/>
              </a:rPr>
              <a:t>SELECT [TOP n [PERCENT]] column_name</a:t>
            </a:r>
          </a:p>
          <a:p>
            <a:pPr lvl="2">
              <a:buFontTx/>
              <a:buNone/>
            </a:pPr>
            <a:r>
              <a:rPr lang="en-IN" sz="1800">
                <a:solidFill>
                  <a:schemeClr val="accent2"/>
                </a:solidFill>
                <a:latin typeface="Courier New" pitchFamily="49" charset="0"/>
                <a:cs typeface="Times New Roman" pitchFamily="18" charset="0"/>
              </a:rPr>
              <a:t>[,column_name…]</a:t>
            </a:r>
          </a:p>
          <a:p>
            <a:pPr lvl="2">
              <a:buFontTx/>
              <a:buNone/>
            </a:pPr>
            <a:r>
              <a:rPr lang="en-IN" sz="1800">
                <a:solidFill>
                  <a:schemeClr val="accent2"/>
                </a:solidFill>
                <a:latin typeface="Courier New" pitchFamily="49" charset="0"/>
                <a:cs typeface="Times New Roman" pitchFamily="18" charset="0"/>
              </a:rPr>
              <a:t>FROM table_name </a:t>
            </a:r>
          </a:p>
          <a:p>
            <a:pPr lvl="2">
              <a:buFontTx/>
              <a:buNone/>
            </a:pPr>
            <a:r>
              <a:rPr lang="en-IN" sz="1800">
                <a:solidFill>
                  <a:schemeClr val="accent2"/>
                </a:solidFill>
                <a:latin typeface="Courier New" pitchFamily="49" charset="0"/>
                <a:cs typeface="Times New Roman" pitchFamily="18" charset="0"/>
              </a:rPr>
              <a:t>WHERE search_conditions</a:t>
            </a:r>
          </a:p>
          <a:p>
            <a:pPr lvl="2">
              <a:buFontTx/>
              <a:buNone/>
            </a:pPr>
            <a:r>
              <a:rPr lang="en-IN" sz="1800">
                <a:solidFill>
                  <a:schemeClr val="accent2"/>
                </a:solidFill>
                <a:latin typeface="Courier New" pitchFamily="49" charset="0"/>
                <a:cs typeface="Times New Roman" pitchFamily="18" charset="0"/>
              </a:rPr>
              <a:t>[ORDER BY [column_name[,column_name…]</a:t>
            </a:r>
            <a:endParaRPr lang="en-US" sz="1800">
              <a:solidFill>
                <a:schemeClr val="accent2"/>
              </a:solidFill>
              <a:latin typeface="Courier New" pitchFamily="49" charset="0"/>
              <a:cs typeface="Times New Roman" pitchFamily="18" charset="0"/>
            </a:endParaRPr>
          </a:p>
          <a:p>
            <a:pPr>
              <a:buFontTx/>
              <a:buNone/>
            </a:pPr>
            <a:r>
              <a:rPr lang="en-US" sz="2000">
                <a:solidFill>
                  <a:schemeClr val="accent2"/>
                </a:solidFill>
                <a:latin typeface="Arial" pitchFamily="34" charset="0"/>
                <a:cs typeface="Times New Roman" pitchFamily="18" charset="0"/>
              </a:rPr>
              <a:t>	Let’s see how…</a:t>
            </a:r>
          </a:p>
        </p:txBody>
      </p:sp>
      <p:sp>
        <p:nvSpPr>
          <p:cNvPr id="563203" name="Text Box 3"/>
          <p:cNvSpPr txBox="1">
            <a:spLocks noChangeArrowheads="1"/>
          </p:cNvSpPr>
          <p:nvPr/>
        </p:nvSpPr>
        <p:spPr bwMode="auto">
          <a:xfrm>
            <a:off x="152400" y="714375"/>
            <a:ext cx="68580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solidFill>
                  <a:schemeClr val="bg1"/>
                </a:solidFill>
                <a:latin typeface="Tahoma" pitchFamily="34" charset="0"/>
                <a:cs typeface="Times New Roman" pitchFamily="18" charset="0"/>
              </a:rPr>
              <a:t>Retrieving Selected Rows (Contd.)  </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65250" name="Rectangle 2"/>
          <p:cNvSpPr>
            <a:spLocks noChangeArrowheads="1"/>
          </p:cNvSpPr>
          <p:nvPr>
            <p:ph type="body" idx="1"/>
          </p:nvPr>
        </p:nvSpPr>
        <p:spPr bwMode="auto">
          <a:xfrm>
            <a:off x="1525588" y="1598613"/>
            <a:ext cx="7313612" cy="4113212"/>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Tx/>
              <a:buBlip>
                <a:blip r:embed="rId3"/>
              </a:buBlip>
            </a:pPr>
            <a:r>
              <a:rPr lang="en-US" sz="2000">
                <a:solidFill>
                  <a:schemeClr val="accent2"/>
                </a:solidFill>
                <a:latin typeface="Arial "/>
                <a:cs typeface="Times New Roman" pitchFamily="18" charset="0"/>
              </a:rPr>
              <a:t>DISTINCT keyword:</a:t>
            </a:r>
          </a:p>
          <a:p>
            <a:pPr lvl="1">
              <a:buFontTx/>
              <a:buBlip>
                <a:blip r:embed="rId4"/>
              </a:buBlip>
            </a:pPr>
            <a:r>
              <a:rPr lang="en-US" sz="1800">
                <a:solidFill>
                  <a:schemeClr val="accent2"/>
                </a:solidFill>
                <a:latin typeface="Arial "/>
                <a:cs typeface="Times New Roman" pitchFamily="18" charset="0"/>
              </a:rPr>
              <a:t>Can be used with the SELECT statement to eliminate duplicate rows</a:t>
            </a:r>
          </a:p>
          <a:p>
            <a:pPr lvl="1">
              <a:buFontTx/>
              <a:buBlip>
                <a:blip r:embed="rId4"/>
              </a:buBlip>
            </a:pPr>
            <a:r>
              <a:rPr lang="en-US" sz="1800">
                <a:solidFill>
                  <a:schemeClr val="accent2"/>
                </a:solidFill>
                <a:latin typeface="Arial "/>
                <a:cs typeface="Times New Roman" pitchFamily="18" charset="0"/>
              </a:rPr>
              <a:t>Syntax:</a:t>
            </a:r>
          </a:p>
          <a:p>
            <a:pPr lvl="2">
              <a:buFontTx/>
              <a:buNone/>
            </a:pPr>
            <a:r>
              <a:rPr lang="en-IN" sz="1800">
                <a:solidFill>
                  <a:schemeClr val="accent2"/>
                </a:solidFill>
                <a:latin typeface="Courier New" pitchFamily="49" charset="0"/>
                <a:cs typeface="Times New Roman" pitchFamily="18" charset="0"/>
              </a:rPr>
              <a:t>SELECT [ALL|DISTINCT] column_names</a:t>
            </a:r>
          </a:p>
          <a:p>
            <a:pPr lvl="2">
              <a:buFontTx/>
              <a:buNone/>
            </a:pPr>
            <a:r>
              <a:rPr lang="en-IN" sz="1800">
                <a:solidFill>
                  <a:schemeClr val="accent2"/>
                </a:solidFill>
                <a:latin typeface="Courier New" pitchFamily="49" charset="0"/>
                <a:cs typeface="Times New Roman" pitchFamily="18" charset="0"/>
              </a:rPr>
              <a:t>FROM table_name</a:t>
            </a:r>
          </a:p>
          <a:p>
            <a:pPr lvl="2">
              <a:buFontTx/>
              <a:buNone/>
            </a:pPr>
            <a:r>
              <a:rPr lang="en-IN" sz="1800">
                <a:solidFill>
                  <a:schemeClr val="accent2"/>
                </a:solidFill>
                <a:latin typeface="Courier New" pitchFamily="49" charset="0"/>
                <a:cs typeface="Times New Roman" pitchFamily="18" charset="0"/>
              </a:rPr>
              <a:t>WHERE search_condition</a:t>
            </a:r>
            <a:endParaRPr lang="en-US" sz="1800">
              <a:solidFill>
                <a:schemeClr val="accent2"/>
              </a:solidFill>
              <a:latin typeface="Courier New" pitchFamily="49" charset="0"/>
              <a:cs typeface="Times New Roman" pitchFamily="18" charset="0"/>
            </a:endParaRPr>
          </a:p>
          <a:p>
            <a:pPr>
              <a:buFontTx/>
              <a:buNone/>
            </a:pPr>
            <a:r>
              <a:rPr lang="en-US" sz="2000">
                <a:solidFill>
                  <a:schemeClr val="accent2"/>
                </a:solidFill>
                <a:latin typeface="Arial" pitchFamily="34" charset="0"/>
                <a:cs typeface="Times New Roman" pitchFamily="18" charset="0"/>
              </a:rPr>
              <a:t>	Let’s see how…</a:t>
            </a:r>
            <a:endParaRPr lang="en-US" sz="2000" i="1">
              <a:solidFill>
                <a:schemeClr val="accent2"/>
              </a:solidFill>
              <a:latin typeface="Arial "/>
              <a:cs typeface="Times New Roman" pitchFamily="18" charset="0"/>
            </a:endParaRPr>
          </a:p>
        </p:txBody>
      </p:sp>
      <p:sp>
        <p:nvSpPr>
          <p:cNvPr id="565251" name="Text Box 3"/>
          <p:cNvSpPr txBox="1">
            <a:spLocks noChangeArrowheads="1"/>
          </p:cNvSpPr>
          <p:nvPr/>
        </p:nvSpPr>
        <p:spPr bwMode="auto">
          <a:xfrm>
            <a:off x="152400" y="714375"/>
            <a:ext cx="68580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solidFill>
                  <a:schemeClr val="bg1"/>
                </a:solidFill>
                <a:latin typeface="Tahoma" pitchFamily="34" charset="0"/>
                <a:cs typeface="Times New Roman" pitchFamily="18" charset="0"/>
              </a:rPr>
              <a:t>Retrieving Selected Rows (Contd.)  </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567298" name="Text Box 2"/>
          <p:cNvSpPr txBox="1">
            <a:spLocks noChangeArrowheads="1"/>
          </p:cNvSpPr>
          <p:nvPr/>
        </p:nvSpPr>
        <p:spPr bwMode="auto">
          <a:xfrm>
            <a:off x="152400" y="714375"/>
            <a:ext cx="87630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solidFill>
                  <a:schemeClr val="bg1"/>
                </a:solidFill>
                <a:latin typeface="Tahoma" pitchFamily="34" charset="0"/>
                <a:cs typeface="Times New Roman" pitchFamily="18" charset="0"/>
              </a:rPr>
              <a:t>Just a minute </a:t>
            </a:r>
          </a:p>
        </p:txBody>
      </p:sp>
      <p:sp>
        <p:nvSpPr>
          <p:cNvPr id="567299" name="Rectangle 3"/>
          <p:cNvSpPr>
            <a:spLocks noChangeArrowheads="1"/>
          </p:cNvSpPr>
          <p:nvPr/>
        </p:nvSpPr>
        <p:spPr bwMode="auto">
          <a:xfrm>
            <a:off x="1525588" y="1600200"/>
            <a:ext cx="7313612" cy="1524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marL="346075" indent="-346075">
              <a:spcBef>
                <a:spcPct val="20000"/>
              </a:spcBef>
              <a:buFontTx/>
              <a:buBlip>
                <a:blip r:embed="rId3"/>
              </a:buBlip>
            </a:pPr>
            <a:r>
              <a:rPr lang="en-IN" sz="2000">
                <a:solidFill>
                  <a:schemeClr val="accent2"/>
                </a:solidFill>
                <a:latin typeface="Arial "/>
              </a:rPr>
              <a:t>Write a query to display all the records of the ProductModel table where the product name begins with HL.</a:t>
            </a:r>
            <a:endParaRPr lang="en-IN" sz="2000">
              <a:solidFill>
                <a:schemeClr val="accent2"/>
              </a:solidFill>
              <a:latin typeface="Arial" pitchFamily="34" charset="0"/>
              <a:cs typeface="Times New Roman" pitchFamily="18" charset="0"/>
            </a:endParaRPr>
          </a:p>
        </p:txBody>
      </p:sp>
      <p:sp>
        <p:nvSpPr>
          <p:cNvPr id="567300" name="Rectangle 4"/>
          <p:cNvSpPr>
            <a:spLocks noChangeArrowheads="1"/>
          </p:cNvSpPr>
          <p:nvPr/>
        </p:nvSpPr>
        <p:spPr bwMode="auto">
          <a:xfrm>
            <a:off x="1525588" y="4800600"/>
            <a:ext cx="6627812" cy="12192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marL="346075" indent="-346075">
              <a:spcBef>
                <a:spcPct val="20000"/>
              </a:spcBef>
              <a:buFontTx/>
              <a:buBlip>
                <a:blip r:embed="rId3"/>
              </a:buBlip>
              <a:tabLst>
                <a:tab pos="635000" algn="l"/>
              </a:tabLst>
            </a:pPr>
            <a:r>
              <a:rPr lang="en-US" sz="2000">
                <a:solidFill>
                  <a:schemeClr val="accent2"/>
                </a:solidFill>
                <a:latin typeface="Arial" pitchFamily="34" charset="0"/>
                <a:cs typeface="Times New Roman" pitchFamily="18" charset="0"/>
              </a:rPr>
              <a:t>Answer:</a:t>
            </a:r>
          </a:p>
          <a:p>
            <a:pPr marL="798513" lvl="1" indent="-333375">
              <a:spcBef>
                <a:spcPct val="20000"/>
              </a:spcBef>
              <a:buFontTx/>
              <a:buBlip>
                <a:blip r:embed="rId4"/>
              </a:buBlip>
              <a:tabLst>
                <a:tab pos="635000" algn="l"/>
              </a:tabLst>
            </a:pPr>
            <a:r>
              <a:rPr lang="en-US" sz="1800">
                <a:solidFill>
                  <a:schemeClr val="accent2"/>
                </a:solidFill>
                <a:latin typeface="Courier New" pitchFamily="49" charset="0"/>
              </a:rPr>
              <a:t>SELECT *  FROM Production.ProductModel WHERE Name LIKE 'HL%'</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8" fill="hold" grpId="0" nodeType="clickEffect">
                                  <p:stCondLst>
                                    <p:cond delay="0"/>
                                  </p:stCondLst>
                                  <p:childTnLst>
                                    <p:set>
                                      <p:cBhvr>
                                        <p:cTn id="6" dur="1" fill="hold">
                                          <p:stCondLst>
                                            <p:cond delay="0"/>
                                          </p:stCondLst>
                                        </p:cTn>
                                        <p:tgtEl>
                                          <p:spTgt spid="567300"/>
                                        </p:tgtEl>
                                        <p:attrNameLst>
                                          <p:attrName>style.visibility</p:attrName>
                                        </p:attrNameLst>
                                      </p:cBhvr>
                                      <p:to>
                                        <p:strVal val="visible"/>
                                      </p:to>
                                    </p:set>
                                    <p:animEffect transition="in" filter="slide(fromLeft)">
                                      <p:cBhvr>
                                        <p:cTn id="7" dur="500"/>
                                        <p:tgtEl>
                                          <p:spTgt spid="5673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7300" grpId="0" animBg="1"/>
    </p:bldLst>
  </p:timing>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69346" name="Rectangle 2"/>
          <p:cNvSpPr>
            <a:spLocks noChangeArrowheads="1"/>
          </p:cNvSpPr>
          <p:nvPr>
            <p:ph type="body" idx="1"/>
          </p:nvPr>
        </p:nvSpPr>
        <p:spPr bwMode="auto">
          <a:xfrm>
            <a:off x="1525588" y="1598613"/>
            <a:ext cx="7313612" cy="4113212"/>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Tx/>
              <a:buBlip>
                <a:blip r:embed="rId3"/>
              </a:buBlip>
            </a:pPr>
            <a:r>
              <a:rPr lang="en-US" sz="2000">
                <a:solidFill>
                  <a:schemeClr val="accent2"/>
                </a:solidFill>
                <a:latin typeface="Arial" pitchFamily="34" charset="0"/>
                <a:cs typeface="Times New Roman" pitchFamily="18" charset="0"/>
              </a:rPr>
              <a:t>Problem Statement:</a:t>
            </a:r>
          </a:p>
          <a:p>
            <a:pPr marL="725488" lvl="1" indent="-268288">
              <a:buFontTx/>
              <a:buBlip>
                <a:blip r:embed="rId4"/>
              </a:buBlip>
            </a:pPr>
            <a:r>
              <a:rPr lang="en-IN" sz="1800">
                <a:solidFill>
                  <a:schemeClr val="accent2"/>
                </a:solidFill>
                <a:latin typeface="Arial" pitchFamily="34" charset="0"/>
              </a:rPr>
              <a:t>You are a database developer of AdventureWorks, Inc. The AdventureWorks database is stored on the SQLSERVER01 database server. The details of the sales persons are stored in the SalesPerson table. The management wants to view the details of the top three sales persons who have earned a bonus between $4,000 and $6,000. </a:t>
            </a:r>
            <a:br>
              <a:rPr lang="en-IN" sz="1800">
                <a:solidFill>
                  <a:schemeClr val="accent2"/>
                </a:solidFill>
                <a:latin typeface="Arial" pitchFamily="34" charset="0"/>
              </a:rPr>
            </a:br>
            <a:r>
              <a:rPr lang="en-IN" sz="1800">
                <a:solidFill>
                  <a:schemeClr val="accent2"/>
                </a:solidFill>
                <a:latin typeface="Arial" pitchFamily="34" charset="0"/>
              </a:rPr>
              <a:t>How will you generate this report?</a:t>
            </a:r>
          </a:p>
        </p:txBody>
      </p:sp>
      <p:sp>
        <p:nvSpPr>
          <p:cNvPr id="569347" name="Text Box 3"/>
          <p:cNvSpPr txBox="1">
            <a:spLocks noChangeArrowheads="1"/>
          </p:cNvSpPr>
          <p:nvPr/>
        </p:nvSpPr>
        <p:spPr bwMode="auto">
          <a:xfrm>
            <a:off x="152400" y="714375"/>
            <a:ext cx="87630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solidFill>
                  <a:schemeClr val="bg1"/>
                </a:solidFill>
                <a:latin typeface="Tahoma" pitchFamily="34" charset="0"/>
                <a:cs typeface="Times New Roman" pitchFamily="18" charset="0"/>
              </a:rPr>
              <a:t>Demo: Retrieving Data </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71394" name="Rectangle 2"/>
          <p:cNvSpPr>
            <a:spLocks noChangeArrowheads="1"/>
          </p:cNvSpPr>
          <p:nvPr>
            <p:ph type="body" idx="1"/>
          </p:nvPr>
        </p:nvSpPr>
        <p:spPr bwMode="auto">
          <a:xfrm>
            <a:off x="1525588" y="1598613"/>
            <a:ext cx="7313612" cy="4113212"/>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346075" indent="-346075">
              <a:buFontTx/>
              <a:buBlip>
                <a:blip r:embed="rId3"/>
              </a:buBlip>
            </a:pPr>
            <a:r>
              <a:rPr lang="en-US" sz="2000">
                <a:solidFill>
                  <a:schemeClr val="accent2"/>
                </a:solidFill>
                <a:latin typeface="Arial" pitchFamily="34" charset="0"/>
                <a:cs typeface="Times New Roman" pitchFamily="18" charset="0"/>
              </a:rPr>
              <a:t>Solution:</a:t>
            </a:r>
          </a:p>
          <a:p>
            <a:pPr marL="736600" lvl="1" indent="-276225">
              <a:buFontTx/>
              <a:buBlip>
                <a:blip r:embed="rId4"/>
              </a:buBlip>
            </a:pPr>
            <a:r>
              <a:rPr lang="en-US" sz="1800">
                <a:solidFill>
                  <a:schemeClr val="accent2"/>
                </a:solidFill>
                <a:latin typeface="Arial "/>
              </a:rPr>
              <a:t>To solve the preceding problem, you need to perform the following tasks:</a:t>
            </a:r>
          </a:p>
          <a:p>
            <a:pPr marL="1198563" lvl="2" indent="-288925">
              <a:buFontTx/>
              <a:buNone/>
            </a:pPr>
            <a:r>
              <a:rPr lang="en-US" sz="1600">
                <a:solidFill>
                  <a:schemeClr val="accent2"/>
                </a:solidFill>
                <a:latin typeface="Arial "/>
              </a:rPr>
              <a:t>1.  Create a query.</a:t>
            </a:r>
          </a:p>
          <a:p>
            <a:pPr marL="1198563" lvl="2" indent="-288925">
              <a:buFontTx/>
              <a:buNone/>
            </a:pPr>
            <a:r>
              <a:rPr lang="en-US" sz="1600">
                <a:solidFill>
                  <a:schemeClr val="accent2"/>
                </a:solidFill>
                <a:latin typeface="Arial "/>
              </a:rPr>
              <a:t>2.  Execute the query to generate the report.</a:t>
            </a:r>
          </a:p>
        </p:txBody>
      </p:sp>
      <p:sp>
        <p:nvSpPr>
          <p:cNvPr id="571395" name="Text Box 3"/>
          <p:cNvSpPr txBox="1">
            <a:spLocks noChangeArrowheads="1"/>
          </p:cNvSpPr>
          <p:nvPr/>
        </p:nvSpPr>
        <p:spPr bwMode="auto">
          <a:xfrm>
            <a:off x="152400" y="714375"/>
            <a:ext cx="87630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solidFill>
                  <a:schemeClr val="bg1"/>
                </a:solidFill>
                <a:latin typeface="Tahoma" pitchFamily="34" charset="0"/>
                <a:cs typeface="Times New Roman" pitchFamily="18" charset="0"/>
              </a:rPr>
              <a:t>Demo: Retrieving Data (Contd.)</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1730" name="Rectangle 2"/>
          <p:cNvSpPr>
            <a:spLocks noChangeArrowheads="1"/>
          </p:cNvSpPr>
          <p:nvPr>
            <p:ph type="body" idx="1"/>
          </p:nvPr>
        </p:nvSpPr>
        <p:spPr bwMode="auto">
          <a:xfrm>
            <a:off x="1525588" y="1598613"/>
            <a:ext cx="7313612" cy="4344987"/>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Tx/>
              <a:buBlip>
                <a:blip r:embed="rId3"/>
              </a:buBlip>
            </a:pPr>
            <a:r>
              <a:rPr lang="en-IN" sz="2000">
                <a:solidFill>
                  <a:schemeClr val="accent2"/>
                </a:solidFill>
                <a:latin typeface="Arial" pitchFamily="34" charset="0"/>
                <a:cs typeface="Times New Roman" pitchFamily="18" charset="0"/>
              </a:rPr>
              <a:t>Business applications consist of three elements:</a:t>
            </a:r>
            <a:endParaRPr lang="en-US" sz="2000">
              <a:solidFill>
                <a:schemeClr val="accent2"/>
              </a:solidFill>
              <a:latin typeface="Arial" pitchFamily="34" charset="0"/>
              <a:cs typeface="Times New Roman" pitchFamily="18" charset="0"/>
            </a:endParaRPr>
          </a:p>
          <a:p>
            <a:pPr lvl="1">
              <a:buFontTx/>
              <a:buBlip>
                <a:blip r:embed="rId4"/>
              </a:buBlip>
            </a:pPr>
            <a:r>
              <a:rPr lang="en-IN" sz="1800">
                <a:solidFill>
                  <a:schemeClr val="accent2"/>
                </a:solidFill>
                <a:latin typeface="Arial" pitchFamily="34" charset="0"/>
                <a:cs typeface="Times New Roman" pitchFamily="18" charset="0"/>
              </a:rPr>
              <a:t>The user interface or the presentation element</a:t>
            </a:r>
          </a:p>
          <a:p>
            <a:pPr lvl="1">
              <a:buFontTx/>
              <a:buBlip>
                <a:blip r:embed="rId4"/>
              </a:buBlip>
            </a:pPr>
            <a:r>
              <a:rPr lang="en-IN" sz="1800">
                <a:solidFill>
                  <a:schemeClr val="accent2"/>
                </a:solidFill>
                <a:latin typeface="Arial" pitchFamily="34" charset="0"/>
                <a:cs typeface="Times New Roman" pitchFamily="18" charset="0"/>
              </a:rPr>
              <a:t>The application logic or the business rule element </a:t>
            </a:r>
          </a:p>
          <a:p>
            <a:pPr lvl="1">
              <a:buFontTx/>
              <a:buBlip>
                <a:blip r:embed="rId4"/>
              </a:buBlip>
            </a:pPr>
            <a:r>
              <a:rPr lang="en-IN" sz="1800">
                <a:solidFill>
                  <a:schemeClr val="accent2"/>
                </a:solidFill>
                <a:latin typeface="Arial" pitchFamily="34" charset="0"/>
                <a:cs typeface="Times New Roman" pitchFamily="18" charset="0"/>
              </a:rPr>
              <a:t>The data storage or the data management element</a:t>
            </a:r>
          </a:p>
          <a:p>
            <a:pPr>
              <a:buFontTx/>
              <a:buBlip>
                <a:blip r:embed="rId3"/>
              </a:buBlip>
            </a:pPr>
            <a:r>
              <a:rPr lang="en-IN" sz="2000">
                <a:solidFill>
                  <a:schemeClr val="accent2"/>
                </a:solidFill>
                <a:latin typeface="Arial" pitchFamily="34" charset="0"/>
                <a:cs typeface="Times New Roman" pitchFamily="18" charset="0"/>
              </a:rPr>
              <a:t>The application architectures can be categorized as:</a:t>
            </a:r>
          </a:p>
          <a:p>
            <a:pPr lvl="1">
              <a:buFontTx/>
              <a:buBlip>
                <a:blip r:embed="rId4"/>
              </a:buBlip>
            </a:pPr>
            <a:r>
              <a:rPr lang="en-IN" sz="1800">
                <a:solidFill>
                  <a:schemeClr val="accent2"/>
                </a:solidFill>
                <a:latin typeface="Arial" pitchFamily="34" charset="0"/>
                <a:cs typeface="Times New Roman" pitchFamily="18" charset="0"/>
              </a:rPr>
              <a:t>Single-tier architecture</a:t>
            </a:r>
          </a:p>
          <a:p>
            <a:pPr lvl="1">
              <a:buFontTx/>
              <a:buBlip>
                <a:blip r:embed="rId4"/>
              </a:buBlip>
            </a:pPr>
            <a:r>
              <a:rPr lang="en-IN" sz="1800">
                <a:solidFill>
                  <a:schemeClr val="accent2"/>
                </a:solidFill>
                <a:latin typeface="Arial" pitchFamily="34" charset="0"/>
                <a:cs typeface="Times New Roman" pitchFamily="18" charset="0"/>
              </a:rPr>
              <a:t>Two-tier architecture</a:t>
            </a:r>
          </a:p>
          <a:p>
            <a:pPr lvl="1">
              <a:buFontTx/>
              <a:buBlip>
                <a:blip r:embed="rId4"/>
              </a:buBlip>
            </a:pPr>
            <a:r>
              <a:rPr lang="en-IN" sz="1800">
                <a:solidFill>
                  <a:schemeClr val="accent2"/>
                </a:solidFill>
                <a:latin typeface="Arial" pitchFamily="34" charset="0"/>
                <a:cs typeface="Times New Roman" pitchFamily="18" charset="0"/>
              </a:rPr>
              <a:t>Three-tier architecture</a:t>
            </a:r>
          </a:p>
          <a:p>
            <a:pPr lvl="1">
              <a:buFontTx/>
              <a:buBlip>
                <a:blip r:embed="rId4"/>
              </a:buBlip>
            </a:pPr>
            <a:r>
              <a:rPr lang="en-IN" sz="1800">
                <a:solidFill>
                  <a:schemeClr val="accent2"/>
                </a:solidFill>
                <a:latin typeface="Arial" pitchFamily="34" charset="0"/>
                <a:cs typeface="Times New Roman" pitchFamily="18" charset="0"/>
              </a:rPr>
              <a:t>N-tier architecture</a:t>
            </a:r>
            <a:endParaRPr lang="en-US" sz="1800">
              <a:solidFill>
                <a:schemeClr val="accent2"/>
              </a:solidFill>
              <a:latin typeface="Arial" pitchFamily="34" charset="0"/>
              <a:cs typeface="Times New Roman" pitchFamily="18" charset="0"/>
            </a:endParaRPr>
          </a:p>
        </p:txBody>
      </p:sp>
      <p:sp>
        <p:nvSpPr>
          <p:cNvPr id="201731" name="Text Box 3"/>
          <p:cNvSpPr txBox="1">
            <a:spLocks noChangeArrowheads="1"/>
          </p:cNvSpPr>
          <p:nvPr/>
        </p:nvSpPr>
        <p:spPr bwMode="auto">
          <a:xfrm>
            <a:off x="152400" y="711200"/>
            <a:ext cx="87630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solidFill>
                  <a:schemeClr val="bg1"/>
                </a:solidFill>
                <a:latin typeface="Tahoma" pitchFamily="34" charset="0"/>
                <a:cs typeface="Times New Roman" pitchFamily="18" charset="0"/>
              </a:rPr>
              <a:t>Role of a Database Server</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4578" name="Rectangle 2"/>
          <p:cNvSpPr>
            <a:spLocks noChangeArrowheads="1"/>
          </p:cNvSpPr>
          <p:nvPr>
            <p:ph type="body" idx="1"/>
          </p:nvPr>
        </p:nvSpPr>
        <p:spPr bwMode="auto">
          <a:xfrm>
            <a:off x="1524000" y="1600200"/>
            <a:ext cx="7313613" cy="4570413"/>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Tx/>
              <a:buBlip>
                <a:blip r:embed="rId3"/>
              </a:buBlip>
            </a:pPr>
            <a:r>
              <a:rPr lang="en-US" sz="2000">
                <a:solidFill>
                  <a:schemeClr val="accent2"/>
                </a:solidFill>
                <a:latin typeface="Arial" pitchFamily="34" charset="0"/>
                <a:cs typeface="Times New Roman" pitchFamily="18" charset="0"/>
              </a:rPr>
              <a:t>In this session, you learned that:</a:t>
            </a:r>
          </a:p>
          <a:p>
            <a:pPr lvl="1">
              <a:buFontTx/>
              <a:buBlip>
                <a:blip r:embed="rId4"/>
              </a:buBlip>
            </a:pPr>
            <a:r>
              <a:rPr lang="en-IN" sz="1800">
                <a:solidFill>
                  <a:schemeClr val="accent2"/>
                </a:solidFill>
                <a:latin typeface="Arial" pitchFamily="34" charset="0"/>
                <a:cs typeface="Times New Roman" pitchFamily="18" charset="0"/>
              </a:rPr>
              <a:t>A business application can have three elements: user interface, business logic, and data storage.</a:t>
            </a:r>
          </a:p>
          <a:p>
            <a:pPr lvl="1">
              <a:buFontTx/>
              <a:buBlip>
                <a:blip r:embed="rId4"/>
              </a:buBlip>
            </a:pPr>
            <a:r>
              <a:rPr lang="en-IN" sz="1800">
                <a:solidFill>
                  <a:schemeClr val="accent2"/>
                </a:solidFill>
                <a:latin typeface="Arial" pitchFamily="34" charset="0"/>
                <a:cs typeface="Times New Roman" pitchFamily="18" charset="0"/>
              </a:rPr>
              <a:t>A database server is used to store and manage database in a business application.</a:t>
            </a:r>
          </a:p>
          <a:p>
            <a:pPr lvl="1">
              <a:buFontTx/>
              <a:buBlip>
                <a:blip r:embed="rId4"/>
              </a:buBlip>
            </a:pPr>
            <a:r>
              <a:rPr lang="en-IN" sz="1800">
                <a:solidFill>
                  <a:schemeClr val="accent2"/>
                </a:solidFill>
                <a:latin typeface="Arial" pitchFamily="34" charset="0"/>
                <a:cs typeface="Times New Roman" pitchFamily="18" charset="0"/>
              </a:rPr>
              <a:t>SQL Server 2005 consists of the following four core components: database engine, integration services, analysis services, and reporting services.</a:t>
            </a:r>
          </a:p>
          <a:p>
            <a:pPr lvl="1">
              <a:buFontTx/>
              <a:buBlip>
                <a:blip r:embed="rId4"/>
              </a:buBlip>
            </a:pPr>
            <a:r>
              <a:rPr lang="en-IN" sz="1800">
                <a:solidFill>
                  <a:schemeClr val="accent2"/>
                </a:solidFill>
                <a:latin typeface="Arial" pitchFamily="34" charset="0"/>
                <a:cs typeface="Times New Roman" pitchFamily="18" charset="0"/>
              </a:rPr>
              <a:t>The database engine provides support to store, query, process, and secure data on the database server.</a:t>
            </a:r>
          </a:p>
          <a:p>
            <a:pPr lvl="1">
              <a:buFontTx/>
              <a:buBlip>
                <a:blip r:embed="rId4"/>
              </a:buBlip>
            </a:pPr>
            <a:r>
              <a:rPr lang="en-IN" sz="1800">
                <a:solidFill>
                  <a:schemeClr val="accent2"/>
                </a:solidFill>
                <a:latin typeface="Arial" pitchFamily="34" charset="0"/>
                <a:cs typeface="Times New Roman" pitchFamily="18" charset="0"/>
              </a:rPr>
              <a:t>Integration services allow you to gather and integrate data from disparate data sources at a common location in a consistent format.</a:t>
            </a:r>
          </a:p>
        </p:txBody>
      </p:sp>
      <p:sp>
        <p:nvSpPr>
          <p:cNvPr id="24580" name="Text Box 4"/>
          <p:cNvSpPr txBox="1">
            <a:spLocks noChangeArrowheads="1"/>
          </p:cNvSpPr>
          <p:nvPr/>
        </p:nvSpPr>
        <p:spPr bwMode="auto">
          <a:xfrm>
            <a:off x="152400" y="714375"/>
            <a:ext cx="87630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solidFill>
                  <a:schemeClr val="bg1"/>
                </a:solidFill>
                <a:latin typeface="Tahoma" pitchFamily="34" charset="0"/>
              </a:rPr>
              <a:t>Summary</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0338" name="Rectangle 2"/>
          <p:cNvSpPr>
            <a:spLocks noChangeArrowheads="1"/>
          </p:cNvSpPr>
          <p:nvPr>
            <p:ph type="body" idx="1"/>
          </p:nvPr>
        </p:nvSpPr>
        <p:spPr bwMode="auto">
          <a:xfrm>
            <a:off x="1524000" y="1600200"/>
            <a:ext cx="7313613" cy="4570413"/>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1">
              <a:buFontTx/>
              <a:buBlip>
                <a:blip r:embed="rId3"/>
              </a:buBlip>
            </a:pPr>
            <a:r>
              <a:rPr lang="en-IN" sz="1800">
                <a:solidFill>
                  <a:schemeClr val="accent2"/>
                </a:solidFill>
                <a:latin typeface="Arial" pitchFamily="34" charset="0"/>
                <a:cs typeface="Times New Roman" pitchFamily="18" charset="0"/>
              </a:rPr>
              <a:t>Analysis services provide data mining solutions that help in data analysis.</a:t>
            </a:r>
          </a:p>
          <a:p>
            <a:pPr lvl="1">
              <a:buFontTx/>
              <a:buBlip>
                <a:blip r:embed="rId3"/>
              </a:buBlip>
            </a:pPr>
            <a:r>
              <a:rPr lang="en-IN" sz="1800">
                <a:solidFill>
                  <a:schemeClr val="accent2"/>
                </a:solidFill>
                <a:latin typeface="Arial" pitchFamily="34" charset="0"/>
                <a:cs typeface="Times New Roman" pitchFamily="18" charset="0"/>
              </a:rPr>
              <a:t>Reporting services provide support to generate comprehensive reports on the data stored in the database engine or the data warehouse.</a:t>
            </a:r>
          </a:p>
          <a:p>
            <a:pPr lvl="1">
              <a:buFontTx/>
              <a:buBlip>
                <a:blip r:embed="rId3"/>
              </a:buBlip>
            </a:pPr>
            <a:r>
              <a:rPr lang="en-IN" sz="1800">
                <a:solidFill>
                  <a:schemeClr val="accent2"/>
                </a:solidFill>
                <a:latin typeface="Arial" pitchFamily="34" charset="0"/>
                <a:cs typeface="Times New Roman" pitchFamily="18" charset="0"/>
              </a:rPr>
              <a:t>Microsoft SQL Server 2005 is integrated with the .NET Framework.</a:t>
            </a:r>
          </a:p>
          <a:p>
            <a:pPr lvl="1">
              <a:buFontTx/>
              <a:buBlip>
                <a:blip r:embed="rId3"/>
              </a:buBlip>
            </a:pPr>
            <a:r>
              <a:rPr lang="en-IN" sz="1800">
                <a:solidFill>
                  <a:schemeClr val="accent2"/>
                </a:solidFill>
                <a:latin typeface="Arial" pitchFamily="34" charset="0"/>
                <a:cs typeface="Times New Roman" pitchFamily="18" charset="0"/>
              </a:rPr>
              <a:t>The .NET Framework is an environment used to build, deploy, and run business applications through various programming languages.</a:t>
            </a:r>
          </a:p>
          <a:p>
            <a:pPr lvl="1">
              <a:buFontTx/>
              <a:buBlip>
                <a:blip r:embed="rId3"/>
              </a:buBlip>
            </a:pPr>
            <a:r>
              <a:rPr lang="en-IN" sz="1800">
                <a:solidFill>
                  <a:schemeClr val="accent2"/>
                </a:solidFill>
                <a:latin typeface="Arial" pitchFamily="34" charset="0"/>
                <a:cs typeface="Times New Roman" pitchFamily="18" charset="0"/>
              </a:rPr>
              <a:t>The .NET Framework consists of three components: development tools and languages, base class library, and CLR.</a:t>
            </a:r>
            <a:endParaRPr lang="en-IN" sz="1800">
              <a:solidFill>
                <a:schemeClr val="accent2"/>
              </a:solidFill>
              <a:latin typeface="Arial" pitchFamily="34" charset="0"/>
            </a:endParaRPr>
          </a:p>
        </p:txBody>
      </p:sp>
      <p:sp>
        <p:nvSpPr>
          <p:cNvPr id="270340" name="Text Box 4"/>
          <p:cNvSpPr txBox="1">
            <a:spLocks noChangeArrowheads="1"/>
          </p:cNvSpPr>
          <p:nvPr/>
        </p:nvSpPr>
        <p:spPr bwMode="auto">
          <a:xfrm>
            <a:off x="152400" y="714375"/>
            <a:ext cx="87630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solidFill>
                  <a:schemeClr val="bg1"/>
                </a:solidFill>
                <a:latin typeface="Tahoma" pitchFamily="34" charset="0"/>
              </a:rPr>
              <a:t>Summary (Contd.)</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29410" name="Rectangle 2"/>
          <p:cNvSpPr>
            <a:spLocks noChangeArrowheads="1"/>
          </p:cNvSpPr>
          <p:nvPr>
            <p:ph type="body" idx="1"/>
          </p:nvPr>
        </p:nvSpPr>
        <p:spPr bwMode="auto">
          <a:xfrm>
            <a:off x="1524000" y="1600200"/>
            <a:ext cx="7313613" cy="4570413"/>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1">
              <a:buFontTx/>
              <a:buBlip>
                <a:blip r:embed="rId3"/>
              </a:buBlip>
            </a:pPr>
            <a:r>
              <a:rPr lang="en-IN" sz="1800">
                <a:solidFill>
                  <a:schemeClr val="accent2"/>
                </a:solidFill>
                <a:latin typeface="Arial" pitchFamily="34" charset="0"/>
              </a:rPr>
              <a:t>SQL Server 2005 provides the following benefits:  </a:t>
            </a:r>
          </a:p>
          <a:p>
            <a:pPr lvl="2">
              <a:buFontTx/>
              <a:buBlip>
                <a:blip r:embed="rId3"/>
              </a:buBlip>
            </a:pPr>
            <a:r>
              <a:rPr lang="en-IN" sz="1600">
                <a:solidFill>
                  <a:schemeClr val="accent2"/>
                </a:solidFill>
                <a:latin typeface="Arial" pitchFamily="34" charset="0"/>
              </a:rPr>
              <a:t>Built-in support for XML</a:t>
            </a:r>
          </a:p>
          <a:p>
            <a:pPr lvl="2">
              <a:buFontTx/>
              <a:buBlip>
                <a:blip r:embed="rId3"/>
              </a:buBlip>
            </a:pPr>
            <a:r>
              <a:rPr lang="en-IN" sz="1600">
                <a:solidFill>
                  <a:schemeClr val="accent2"/>
                </a:solidFill>
                <a:latin typeface="Arial" pitchFamily="34" charset="0"/>
              </a:rPr>
              <a:t>CLR integration</a:t>
            </a:r>
          </a:p>
          <a:p>
            <a:pPr lvl="2">
              <a:buFontTx/>
              <a:buBlip>
                <a:blip r:embed="rId3"/>
              </a:buBlip>
            </a:pPr>
            <a:r>
              <a:rPr lang="en-IN" sz="1600">
                <a:solidFill>
                  <a:schemeClr val="accent2"/>
                </a:solidFill>
                <a:latin typeface="Arial" pitchFamily="34" charset="0"/>
              </a:rPr>
              <a:t>Scalability</a:t>
            </a:r>
          </a:p>
          <a:p>
            <a:pPr lvl="2">
              <a:buFontTx/>
              <a:buBlip>
                <a:blip r:embed="rId3"/>
              </a:buBlip>
            </a:pPr>
            <a:r>
              <a:rPr lang="en-IN" sz="1600">
                <a:solidFill>
                  <a:schemeClr val="accent2"/>
                </a:solidFill>
                <a:latin typeface="Arial" pitchFamily="34" charset="0"/>
              </a:rPr>
              <a:t>Service-oriented architecture</a:t>
            </a:r>
          </a:p>
          <a:p>
            <a:pPr lvl="2">
              <a:buFontTx/>
              <a:buBlip>
                <a:blip r:embed="rId3"/>
              </a:buBlip>
            </a:pPr>
            <a:r>
              <a:rPr lang="en-IN" sz="1600">
                <a:solidFill>
                  <a:schemeClr val="accent2"/>
                </a:solidFill>
                <a:latin typeface="Arial" pitchFamily="34" charset="0"/>
              </a:rPr>
              <a:t>Support for Web services</a:t>
            </a:r>
          </a:p>
          <a:p>
            <a:pPr lvl="2">
              <a:buFontTx/>
              <a:buBlip>
                <a:blip r:embed="rId3"/>
              </a:buBlip>
            </a:pPr>
            <a:r>
              <a:rPr lang="en-IN" sz="1600">
                <a:solidFill>
                  <a:schemeClr val="accent2"/>
                </a:solidFill>
                <a:latin typeface="Arial" pitchFamily="34" charset="0"/>
              </a:rPr>
              <a:t>High level of security </a:t>
            </a:r>
          </a:p>
          <a:p>
            <a:pPr lvl="2">
              <a:buFontTx/>
              <a:buBlip>
                <a:blip r:embed="rId3"/>
              </a:buBlip>
            </a:pPr>
            <a:r>
              <a:rPr lang="en-IN" sz="1600">
                <a:solidFill>
                  <a:schemeClr val="accent2"/>
                </a:solidFill>
                <a:latin typeface="Arial" pitchFamily="34" charset="0"/>
              </a:rPr>
              <a:t>High availability</a:t>
            </a:r>
          </a:p>
          <a:p>
            <a:pPr lvl="2">
              <a:buFontTx/>
              <a:buBlip>
                <a:blip r:embed="rId3"/>
              </a:buBlip>
            </a:pPr>
            <a:r>
              <a:rPr lang="en-IN" sz="1600">
                <a:solidFill>
                  <a:schemeClr val="accent2"/>
                </a:solidFill>
                <a:latin typeface="Arial" pitchFamily="34" charset="0"/>
              </a:rPr>
              <a:t>Support for data migration and analysis</a:t>
            </a:r>
          </a:p>
          <a:p>
            <a:pPr lvl="1">
              <a:buFontTx/>
              <a:buBlip>
                <a:blip r:embed="rId3"/>
              </a:buBlip>
            </a:pPr>
            <a:r>
              <a:rPr lang="en-IN" sz="1800">
                <a:solidFill>
                  <a:schemeClr val="accent2"/>
                </a:solidFill>
                <a:latin typeface="Arial" pitchFamily="34" charset="0"/>
              </a:rPr>
              <a:t>SQL includes:</a:t>
            </a:r>
          </a:p>
          <a:p>
            <a:pPr lvl="2">
              <a:buFontTx/>
              <a:buBlip>
                <a:blip r:embed="rId3"/>
              </a:buBlip>
            </a:pPr>
            <a:r>
              <a:rPr lang="en-IN" sz="1600" b="1">
                <a:solidFill>
                  <a:schemeClr val="accent2"/>
                </a:solidFill>
                <a:latin typeface="Arial" pitchFamily="34" charset="0"/>
              </a:rPr>
              <a:t>DDL</a:t>
            </a:r>
            <a:r>
              <a:rPr lang="en-IN" sz="1600">
                <a:solidFill>
                  <a:schemeClr val="accent2"/>
                </a:solidFill>
                <a:latin typeface="Arial" pitchFamily="34" charset="0"/>
              </a:rPr>
              <a:t>: To create and manage database objects</a:t>
            </a:r>
          </a:p>
          <a:p>
            <a:pPr lvl="2">
              <a:buFontTx/>
              <a:buBlip>
                <a:blip r:embed="rId3"/>
              </a:buBlip>
            </a:pPr>
            <a:r>
              <a:rPr lang="en-IN" sz="1600" b="1">
                <a:solidFill>
                  <a:schemeClr val="accent2"/>
                </a:solidFill>
                <a:latin typeface="Arial" pitchFamily="34" charset="0"/>
              </a:rPr>
              <a:t>DML</a:t>
            </a:r>
            <a:r>
              <a:rPr lang="en-IN" sz="1600">
                <a:solidFill>
                  <a:schemeClr val="accent2"/>
                </a:solidFill>
                <a:latin typeface="Arial" pitchFamily="34" charset="0"/>
              </a:rPr>
              <a:t>: To store and manage data in database objects</a:t>
            </a:r>
          </a:p>
          <a:p>
            <a:pPr lvl="2">
              <a:buFontTx/>
              <a:buBlip>
                <a:blip r:embed="rId3"/>
              </a:buBlip>
            </a:pPr>
            <a:r>
              <a:rPr lang="en-IN" sz="1600" b="1">
                <a:solidFill>
                  <a:schemeClr val="accent2"/>
                </a:solidFill>
                <a:latin typeface="Arial" pitchFamily="34" charset="0"/>
              </a:rPr>
              <a:t>DCL</a:t>
            </a:r>
            <a:r>
              <a:rPr lang="en-IN" sz="1600">
                <a:solidFill>
                  <a:schemeClr val="accent2"/>
                </a:solidFill>
                <a:latin typeface="Arial" pitchFamily="34" charset="0"/>
              </a:rPr>
              <a:t>: To allow or deny access to database objects</a:t>
            </a:r>
          </a:p>
          <a:p>
            <a:pPr lvl="2">
              <a:buFontTx/>
              <a:buBlip>
                <a:blip r:embed="rId3"/>
              </a:buBlip>
            </a:pPr>
            <a:r>
              <a:rPr lang="en-IN" sz="1600" b="1">
                <a:solidFill>
                  <a:schemeClr val="accent2"/>
                </a:solidFill>
                <a:latin typeface="Arial" pitchFamily="34" charset="0"/>
              </a:rPr>
              <a:t>DQL</a:t>
            </a:r>
            <a:r>
              <a:rPr lang="en-IN" sz="1600">
                <a:solidFill>
                  <a:schemeClr val="accent2"/>
                </a:solidFill>
                <a:latin typeface="Arial" pitchFamily="34" charset="0"/>
              </a:rPr>
              <a:t>: To query data from the database objects</a:t>
            </a:r>
          </a:p>
        </p:txBody>
      </p:sp>
      <p:sp>
        <p:nvSpPr>
          <p:cNvPr id="529412" name="Text Box 4"/>
          <p:cNvSpPr txBox="1">
            <a:spLocks noChangeArrowheads="1"/>
          </p:cNvSpPr>
          <p:nvPr/>
        </p:nvSpPr>
        <p:spPr bwMode="auto">
          <a:xfrm>
            <a:off x="152400" y="714375"/>
            <a:ext cx="87630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solidFill>
                  <a:schemeClr val="bg1"/>
                </a:solidFill>
                <a:latin typeface="Tahoma" pitchFamily="34" charset="0"/>
              </a:rPr>
              <a:t>Summary (Contd.)</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31458" name="Rectangle 2"/>
          <p:cNvSpPr>
            <a:spLocks noChangeArrowheads="1"/>
          </p:cNvSpPr>
          <p:nvPr>
            <p:ph type="body" idx="1"/>
          </p:nvPr>
        </p:nvSpPr>
        <p:spPr bwMode="auto">
          <a:xfrm>
            <a:off x="1524000" y="1600200"/>
            <a:ext cx="7313613" cy="5029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1">
              <a:buFontTx/>
              <a:buBlip>
                <a:blip r:embed="rId3"/>
              </a:buBlip>
            </a:pPr>
            <a:r>
              <a:rPr lang="en-IN" sz="1800">
                <a:solidFill>
                  <a:schemeClr val="accent2"/>
                </a:solidFill>
                <a:latin typeface="Arial" pitchFamily="34" charset="0"/>
              </a:rPr>
              <a:t>SQL Server 2005 provides the following tools to improve the efficiency of the database developers and manage the server:</a:t>
            </a:r>
          </a:p>
          <a:p>
            <a:pPr lvl="2">
              <a:buFontTx/>
              <a:buBlip>
                <a:blip r:embed="rId3"/>
              </a:buBlip>
            </a:pPr>
            <a:r>
              <a:rPr lang="en-IN" sz="1600">
                <a:solidFill>
                  <a:schemeClr val="accent2"/>
                </a:solidFill>
                <a:latin typeface="Arial" pitchFamily="34" charset="0"/>
              </a:rPr>
              <a:t>SQL Server Management Studio</a:t>
            </a:r>
          </a:p>
          <a:p>
            <a:pPr lvl="2">
              <a:buFontTx/>
              <a:buBlip>
                <a:blip r:embed="rId3"/>
              </a:buBlip>
            </a:pPr>
            <a:r>
              <a:rPr lang="en-IN" sz="1600">
                <a:solidFill>
                  <a:schemeClr val="accent2"/>
                </a:solidFill>
                <a:latin typeface="Arial" pitchFamily="34" charset="0"/>
              </a:rPr>
              <a:t>SQL Server Business Intelligence Management Studio</a:t>
            </a:r>
          </a:p>
          <a:p>
            <a:pPr lvl="2">
              <a:buFontTx/>
              <a:buBlip>
                <a:blip r:embed="rId3"/>
              </a:buBlip>
            </a:pPr>
            <a:r>
              <a:rPr lang="en-IN" sz="1600">
                <a:solidFill>
                  <a:schemeClr val="accent2"/>
                </a:solidFill>
                <a:latin typeface="Arial" pitchFamily="34" charset="0"/>
              </a:rPr>
              <a:t>Database Engine Tuning Advisor</a:t>
            </a:r>
          </a:p>
          <a:p>
            <a:pPr lvl="2">
              <a:buFontTx/>
              <a:buBlip>
                <a:blip r:embed="rId3"/>
              </a:buBlip>
            </a:pPr>
            <a:r>
              <a:rPr lang="en-IN" sz="1600">
                <a:solidFill>
                  <a:schemeClr val="accent2"/>
                </a:solidFill>
                <a:latin typeface="Arial" pitchFamily="34" charset="0"/>
              </a:rPr>
              <a:t>SQL Server Configuration Manager</a:t>
            </a:r>
          </a:p>
          <a:p>
            <a:pPr lvl="1">
              <a:buFontTx/>
              <a:buBlip>
                <a:blip r:embed="rId3"/>
              </a:buBlip>
            </a:pPr>
            <a:r>
              <a:rPr lang="en-US" sz="1800">
                <a:solidFill>
                  <a:schemeClr val="accent2"/>
                </a:solidFill>
                <a:latin typeface="Arial" pitchFamily="34" charset="0"/>
                <a:cs typeface="Times New Roman" pitchFamily="18" charset="0"/>
              </a:rPr>
              <a:t>Data can be retrieved from a database by using the SELECT statement.</a:t>
            </a:r>
          </a:p>
          <a:p>
            <a:pPr lvl="1">
              <a:buFontTx/>
              <a:buBlip>
                <a:blip r:embed="rId3"/>
              </a:buBlip>
            </a:pPr>
            <a:r>
              <a:rPr lang="en-US" sz="1800">
                <a:solidFill>
                  <a:schemeClr val="accent2"/>
                </a:solidFill>
                <a:latin typeface="Arial" pitchFamily="34" charset="0"/>
                <a:cs typeface="Times New Roman" pitchFamily="18" charset="0"/>
              </a:rPr>
              <a:t>Data of all the</a:t>
            </a:r>
            <a:r>
              <a:rPr lang="en-US" sz="1800">
                <a:solidFill>
                  <a:schemeClr val="accent2"/>
                </a:solidFill>
                <a:latin typeface="Arial" pitchFamily="34" charset="0"/>
              </a:rPr>
              <a:t> columns of a table can be retrieved by specifying * in the select query.</a:t>
            </a:r>
          </a:p>
          <a:p>
            <a:pPr lvl="1">
              <a:buFontTx/>
              <a:buBlip>
                <a:blip r:embed="rId3"/>
              </a:buBlip>
            </a:pPr>
            <a:r>
              <a:rPr lang="en-US" sz="1800">
                <a:solidFill>
                  <a:schemeClr val="accent2"/>
                </a:solidFill>
                <a:latin typeface="Arial" pitchFamily="34" charset="0"/>
              </a:rPr>
              <a:t>Data that has to be retrieved based on a condition is specified by adding the WHERE clause.</a:t>
            </a:r>
          </a:p>
          <a:p>
            <a:pPr lvl="1">
              <a:buFontTx/>
              <a:buBlip>
                <a:blip r:embed="rId3"/>
              </a:buBlip>
            </a:pPr>
            <a:r>
              <a:rPr lang="en-US" sz="1800">
                <a:solidFill>
                  <a:schemeClr val="accent2"/>
                </a:solidFill>
                <a:latin typeface="Arial" pitchFamily="34" charset="0"/>
              </a:rPr>
              <a:t>Literals and user-defined headings are added to change the display.</a:t>
            </a:r>
            <a:endParaRPr lang="en-IN" sz="1800">
              <a:solidFill>
                <a:schemeClr val="accent2"/>
              </a:solidFill>
              <a:latin typeface="Arial" pitchFamily="34" charset="0"/>
            </a:endParaRPr>
          </a:p>
          <a:p>
            <a:pPr lvl="1">
              <a:buFontTx/>
              <a:buBlip>
                <a:blip r:embed="rId3"/>
              </a:buBlip>
            </a:pPr>
            <a:r>
              <a:rPr lang="en-US" sz="1800">
                <a:solidFill>
                  <a:schemeClr val="accent2"/>
                </a:solidFill>
                <a:latin typeface="Arial" pitchFamily="34" charset="0"/>
              </a:rPr>
              <a:t>The concatenation operator is used to concatenate a string expression.</a:t>
            </a:r>
          </a:p>
        </p:txBody>
      </p:sp>
      <p:sp>
        <p:nvSpPr>
          <p:cNvPr id="531460" name="Text Box 4"/>
          <p:cNvSpPr txBox="1">
            <a:spLocks noChangeArrowheads="1"/>
          </p:cNvSpPr>
          <p:nvPr/>
        </p:nvSpPr>
        <p:spPr bwMode="auto">
          <a:xfrm>
            <a:off x="152400" y="714375"/>
            <a:ext cx="87630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solidFill>
                  <a:schemeClr val="bg1"/>
                </a:solidFill>
                <a:latin typeface="Tahoma" pitchFamily="34" charset="0"/>
              </a:rPr>
              <a:t>Summary (Contd.)</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75490" name="Rectangle 2"/>
          <p:cNvSpPr>
            <a:spLocks noChangeArrowheads="1"/>
          </p:cNvSpPr>
          <p:nvPr>
            <p:ph type="body" idx="1"/>
          </p:nvPr>
        </p:nvSpPr>
        <p:spPr bwMode="auto">
          <a:xfrm>
            <a:off x="1525588" y="1598613"/>
            <a:ext cx="7313612" cy="4268787"/>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736600" lvl="1" indent="-276225">
              <a:buFontTx/>
              <a:buBlip>
                <a:blip r:embed="rId3"/>
              </a:buBlip>
            </a:pPr>
            <a:r>
              <a:rPr lang="en-US" sz="1800">
                <a:solidFill>
                  <a:schemeClr val="accent2"/>
                </a:solidFill>
                <a:latin typeface="Arial "/>
              </a:rPr>
              <a:t>Arithmetic operators are used to perform mathematical operations. </a:t>
            </a:r>
          </a:p>
          <a:p>
            <a:pPr marL="736600" lvl="1" indent="-276225">
              <a:buFontTx/>
              <a:buBlip>
                <a:blip r:embed="rId3"/>
              </a:buBlip>
            </a:pPr>
            <a:r>
              <a:rPr lang="en-US" sz="1800">
                <a:solidFill>
                  <a:schemeClr val="accent2"/>
                </a:solidFill>
                <a:latin typeface="Arial "/>
              </a:rPr>
              <a:t>Comparison operators test the similarity between two expressions.</a:t>
            </a:r>
          </a:p>
          <a:p>
            <a:pPr marL="736600" lvl="1" indent="-276225">
              <a:buFontTx/>
              <a:buBlip>
                <a:blip r:embed="rId3"/>
              </a:buBlip>
            </a:pPr>
            <a:r>
              <a:rPr lang="en-US" sz="1800">
                <a:solidFill>
                  <a:schemeClr val="accent2"/>
                </a:solidFill>
                <a:latin typeface="Arial "/>
              </a:rPr>
              <a:t>Logical operators</a:t>
            </a:r>
            <a:r>
              <a:rPr lang="en-US" sz="1800" b="1">
                <a:solidFill>
                  <a:schemeClr val="accent2"/>
                </a:solidFill>
                <a:latin typeface="Arial "/>
              </a:rPr>
              <a:t> </a:t>
            </a:r>
            <a:r>
              <a:rPr lang="en-US" sz="1800">
                <a:solidFill>
                  <a:schemeClr val="accent2"/>
                </a:solidFill>
                <a:latin typeface="Arial "/>
              </a:rPr>
              <a:t>are used in the SELECT statement to retrieve records based on one or matching conditions</a:t>
            </a:r>
            <a:r>
              <a:rPr lang="en-US" sz="1800" b="1">
                <a:solidFill>
                  <a:schemeClr val="accent2"/>
                </a:solidFill>
                <a:latin typeface="Arial "/>
              </a:rPr>
              <a:t>. </a:t>
            </a:r>
            <a:r>
              <a:rPr lang="en-US" sz="1800">
                <a:solidFill>
                  <a:schemeClr val="accent2"/>
                </a:solidFill>
                <a:latin typeface="Arial "/>
              </a:rPr>
              <a:t>The logical operators are AND, OR, and NOT.</a:t>
            </a:r>
          </a:p>
          <a:p>
            <a:pPr marL="736600" lvl="1" indent="-276225">
              <a:buFontTx/>
              <a:buBlip>
                <a:blip r:embed="rId3"/>
              </a:buBlip>
            </a:pPr>
            <a:r>
              <a:rPr lang="en-US" sz="1800">
                <a:solidFill>
                  <a:schemeClr val="accent2"/>
                </a:solidFill>
                <a:latin typeface="Arial "/>
              </a:rPr>
              <a:t>The Range operator retrieves data based on the range. There are of two types of range operators, BETWEEN and NOT BETWEEN.</a:t>
            </a:r>
          </a:p>
          <a:p>
            <a:pPr marL="736600" lvl="1" indent="-276225">
              <a:buFontTx/>
              <a:buBlip>
                <a:blip r:embed="rId3"/>
              </a:buBlip>
            </a:pPr>
            <a:r>
              <a:rPr lang="en-US" sz="1800">
                <a:solidFill>
                  <a:schemeClr val="accent2"/>
                </a:solidFill>
                <a:latin typeface="Arial "/>
              </a:rPr>
              <a:t>The IN keyword allows the selection of values that match any one of the values in a list. </a:t>
            </a:r>
          </a:p>
          <a:p>
            <a:pPr marL="736600" lvl="1" indent="-276225">
              <a:buFontTx/>
              <a:buBlip>
                <a:blip r:embed="rId3"/>
              </a:buBlip>
            </a:pPr>
            <a:r>
              <a:rPr lang="en-US" sz="1800">
                <a:solidFill>
                  <a:schemeClr val="accent2"/>
                </a:solidFill>
                <a:latin typeface="Arial "/>
              </a:rPr>
              <a:t>The NOT IN keyword restricts the selection of values that match any one of the values in a list. </a:t>
            </a:r>
          </a:p>
        </p:txBody>
      </p:sp>
      <p:sp>
        <p:nvSpPr>
          <p:cNvPr id="575491" name="Text Box 3"/>
          <p:cNvSpPr txBox="1">
            <a:spLocks noChangeArrowheads="1"/>
          </p:cNvSpPr>
          <p:nvPr/>
        </p:nvSpPr>
        <p:spPr bwMode="auto">
          <a:xfrm>
            <a:off x="152400" y="714375"/>
            <a:ext cx="87630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solidFill>
                  <a:schemeClr val="bg1"/>
                </a:solidFill>
                <a:latin typeface="Tahoma" pitchFamily="34" charset="0"/>
              </a:rPr>
              <a:t>Summary (Contd.)</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77538" name="Rectangle 2"/>
          <p:cNvSpPr>
            <a:spLocks noChangeArrowheads="1"/>
          </p:cNvSpPr>
          <p:nvPr>
            <p:ph type="body" idx="1"/>
          </p:nvPr>
        </p:nvSpPr>
        <p:spPr bwMode="auto">
          <a:xfrm>
            <a:off x="1525588" y="1598613"/>
            <a:ext cx="7313612" cy="4113212"/>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736600" lvl="1" indent="-276225">
              <a:buFontTx/>
              <a:buBlip>
                <a:blip r:embed="rId3"/>
              </a:buBlip>
            </a:pPr>
            <a:r>
              <a:rPr lang="en-US" sz="1800">
                <a:solidFill>
                  <a:schemeClr val="accent2"/>
                </a:solidFill>
                <a:latin typeface="Arial "/>
              </a:rPr>
              <a:t>The LIKE keyword is used to specify the pattern search.</a:t>
            </a:r>
          </a:p>
          <a:p>
            <a:pPr marL="736600" lvl="1" indent="-276225">
              <a:buFontTx/>
              <a:buBlip>
                <a:blip r:embed="rId3"/>
              </a:buBlip>
            </a:pPr>
            <a:r>
              <a:rPr lang="en-US" sz="1800">
                <a:solidFill>
                  <a:schemeClr val="accent2"/>
                </a:solidFill>
                <a:latin typeface="Arial "/>
              </a:rPr>
              <a:t>The IS NULL keyword is used to retrieve missing values. </a:t>
            </a:r>
          </a:p>
          <a:p>
            <a:pPr marL="736600" lvl="1" indent="-276225">
              <a:buFontTx/>
              <a:buBlip>
                <a:blip r:embed="rId3"/>
              </a:buBlip>
            </a:pPr>
            <a:r>
              <a:rPr lang="en-US" sz="1800">
                <a:solidFill>
                  <a:schemeClr val="accent2"/>
                </a:solidFill>
                <a:latin typeface="Arial "/>
              </a:rPr>
              <a:t>The ORDER BY clause is used to retrieve data in a specific order.</a:t>
            </a:r>
          </a:p>
          <a:p>
            <a:pPr marL="736600" lvl="1" indent="-276225">
              <a:buFontTx/>
              <a:buBlip>
                <a:blip r:embed="rId3"/>
              </a:buBlip>
            </a:pPr>
            <a:r>
              <a:rPr lang="en-US" sz="1800">
                <a:solidFill>
                  <a:schemeClr val="accent2"/>
                </a:solidFill>
                <a:latin typeface="Arial "/>
              </a:rPr>
              <a:t>The TOP keyword retrieves only the first set of rows, which can either be a number or a percent of rows that will be returned from a query result.</a:t>
            </a:r>
          </a:p>
          <a:p>
            <a:pPr marL="736600" lvl="1" indent="-276225">
              <a:buFontTx/>
              <a:buBlip>
                <a:blip r:embed="rId3"/>
              </a:buBlip>
            </a:pPr>
            <a:r>
              <a:rPr lang="en-US" sz="1800">
                <a:solidFill>
                  <a:schemeClr val="accent2"/>
                </a:solidFill>
                <a:latin typeface="Arial "/>
              </a:rPr>
              <a:t>The DISTINCT keyword eliminates duplicate rows.</a:t>
            </a:r>
          </a:p>
        </p:txBody>
      </p:sp>
      <p:sp>
        <p:nvSpPr>
          <p:cNvPr id="577539" name="Text Box 3"/>
          <p:cNvSpPr txBox="1">
            <a:spLocks noChangeArrowheads="1"/>
          </p:cNvSpPr>
          <p:nvPr/>
        </p:nvSpPr>
        <p:spPr bwMode="auto">
          <a:xfrm>
            <a:off x="152400" y="714375"/>
            <a:ext cx="87630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solidFill>
                  <a:schemeClr val="bg1"/>
                </a:solidFill>
                <a:latin typeface="Tahoma" pitchFamily="34" charset="0"/>
              </a:rPr>
              <a:t>Summary (Contd.)</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35555" name="Rectangle 3"/>
          <p:cNvSpPr>
            <a:spLocks noChangeArrowheads="1"/>
          </p:cNvSpPr>
          <p:nvPr/>
        </p:nvSpPr>
        <p:spPr bwMode="auto">
          <a:xfrm>
            <a:off x="1905000" y="2362200"/>
            <a:ext cx="5943600" cy="2819400"/>
          </a:xfrm>
          <a:prstGeom prst="rect">
            <a:avLst/>
          </a:prstGeom>
          <a:solidFill>
            <a:srgbClr val="9DDAFF"/>
          </a:solidFill>
          <a:ln w="28575">
            <a:solidFill>
              <a:srgbClr val="0068A8"/>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35578" name="Text Box 26"/>
          <p:cNvSpPr txBox="1">
            <a:spLocks noChangeArrowheads="1"/>
          </p:cNvSpPr>
          <p:nvPr/>
        </p:nvSpPr>
        <p:spPr bwMode="auto">
          <a:xfrm>
            <a:off x="152400" y="711200"/>
            <a:ext cx="87630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solidFill>
                  <a:schemeClr val="bg1"/>
                </a:solidFill>
                <a:latin typeface="Tahoma" pitchFamily="34" charset="0"/>
                <a:cs typeface="Times New Roman" pitchFamily="18" charset="0"/>
              </a:rPr>
              <a:t>SQL Server 2005 Components</a:t>
            </a:r>
          </a:p>
        </p:txBody>
      </p:sp>
      <p:grpSp>
        <p:nvGrpSpPr>
          <p:cNvPr id="535558" name="Group 6"/>
          <p:cNvGrpSpPr>
            <a:grpSpLocks/>
          </p:cNvGrpSpPr>
          <p:nvPr/>
        </p:nvGrpSpPr>
        <p:grpSpPr bwMode="auto">
          <a:xfrm>
            <a:off x="2009775" y="4611688"/>
            <a:ext cx="5791200" cy="493712"/>
            <a:chOff x="1380" y="1768"/>
            <a:chExt cx="3648" cy="311"/>
          </a:xfrm>
        </p:grpSpPr>
        <p:sp>
          <p:nvSpPr>
            <p:cNvPr id="535559" name="Rectangle 7"/>
            <p:cNvSpPr>
              <a:spLocks noChangeArrowheads="1"/>
            </p:cNvSpPr>
            <p:nvPr/>
          </p:nvSpPr>
          <p:spPr bwMode="auto">
            <a:xfrm>
              <a:off x="1380" y="1768"/>
              <a:ext cx="3648" cy="311"/>
            </a:xfrm>
            <a:prstGeom prst="rect">
              <a:avLst/>
            </a:prstGeom>
            <a:solidFill>
              <a:srgbClr val="BDFFEE"/>
            </a:solidFill>
            <a:ln w="9525">
              <a:solidFill>
                <a:srgbClr val="039F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35560" name="Text Box 8"/>
            <p:cNvSpPr txBox="1">
              <a:spLocks noChangeArrowheads="1"/>
            </p:cNvSpPr>
            <p:nvPr/>
          </p:nvSpPr>
          <p:spPr bwMode="auto">
            <a:xfrm>
              <a:off x="1826" y="1771"/>
              <a:ext cx="244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lvl="1" algn="ctr">
                <a:spcBef>
                  <a:spcPct val="50000"/>
                </a:spcBef>
              </a:pPr>
              <a:r>
                <a:rPr lang="en-US" sz="1800" b="1">
                  <a:solidFill>
                    <a:srgbClr val="3B790D"/>
                  </a:solidFill>
                  <a:latin typeface="Verdana" pitchFamily="34" charset="0"/>
                </a:rPr>
                <a:t>Reporting Services</a:t>
              </a:r>
              <a:endParaRPr lang="en-IN" sz="1800" b="1">
                <a:solidFill>
                  <a:srgbClr val="3B790D"/>
                </a:solidFill>
                <a:latin typeface="Verdana" pitchFamily="34" charset="0"/>
              </a:endParaRPr>
            </a:p>
          </p:txBody>
        </p:sp>
      </p:grpSp>
      <p:grpSp>
        <p:nvGrpSpPr>
          <p:cNvPr id="535561" name="Group 9"/>
          <p:cNvGrpSpPr>
            <a:grpSpLocks/>
          </p:cNvGrpSpPr>
          <p:nvPr/>
        </p:nvGrpSpPr>
        <p:grpSpPr bwMode="auto">
          <a:xfrm>
            <a:off x="2009775" y="4154488"/>
            <a:ext cx="5791200" cy="493712"/>
            <a:chOff x="1380" y="2080"/>
            <a:chExt cx="3648" cy="311"/>
          </a:xfrm>
        </p:grpSpPr>
        <p:sp>
          <p:nvSpPr>
            <p:cNvPr id="535562" name="Rectangle 10"/>
            <p:cNvSpPr>
              <a:spLocks noChangeArrowheads="1"/>
            </p:cNvSpPr>
            <p:nvPr/>
          </p:nvSpPr>
          <p:spPr bwMode="auto">
            <a:xfrm>
              <a:off x="1380" y="2080"/>
              <a:ext cx="3648" cy="311"/>
            </a:xfrm>
            <a:prstGeom prst="rect">
              <a:avLst/>
            </a:prstGeom>
            <a:solidFill>
              <a:srgbClr val="FFFFC1"/>
            </a:solidFill>
            <a:ln w="9525">
              <a:solidFill>
                <a:srgbClr val="039F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35563" name="Text Box 11"/>
            <p:cNvSpPr txBox="1">
              <a:spLocks noChangeArrowheads="1"/>
            </p:cNvSpPr>
            <p:nvPr/>
          </p:nvSpPr>
          <p:spPr bwMode="auto">
            <a:xfrm>
              <a:off x="1826" y="2098"/>
              <a:ext cx="244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lvl="1" algn="ctr">
                <a:spcBef>
                  <a:spcPct val="50000"/>
                </a:spcBef>
              </a:pPr>
              <a:r>
                <a:rPr lang="en-US" sz="1800" b="1">
                  <a:solidFill>
                    <a:srgbClr val="B47800"/>
                  </a:solidFill>
                  <a:latin typeface="Verdana" pitchFamily="34" charset="0"/>
                </a:rPr>
                <a:t>Analysis Services</a:t>
              </a:r>
              <a:endParaRPr lang="en-IN" sz="1800" b="1">
                <a:solidFill>
                  <a:srgbClr val="B47800"/>
                </a:solidFill>
                <a:latin typeface="Verdana" pitchFamily="34" charset="0"/>
              </a:endParaRPr>
            </a:p>
          </p:txBody>
        </p:sp>
      </p:grpSp>
      <p:grpSp>
        <p:nvGrpSpPr>
          <p:cNvPr id="535564" name="Group 12"/>
          <p:cNvGrpSpPr>
            <a:grpSpLocks/>
          </p:cNvGrpSpPr>
          <p:nvPr/>
        </p:nvGrpSpPr>
        <p:grpSpPr bwMode="auto">
          <a:xfrm>
            <a:off x="2009775" y="3657600"/>
            <a:ext cx="5791200" cy="493713"/>
            <a:chOff x="1380" y="2386"/>
            <a:chExt cx="3648" cy="311"/>
          </a:xfrm>
        </p:grpSpPr>
        <p:sp>
          <p:nvSpPr>
            <p:cNvPr id="535565" name="Rectangle 13"/>
            <p:cNvSpPr>
              <a:spLocks noChangeArrowheads="1"/>
            </p:cNvSpPr>
            <p:nvPr/>
          </p:nvSpPr>
          <p:spPr bwMode="auto">
            <a:xfrm>
              <a:off x="1380" y="2386"/>
              <a:ext cx="3648" cy="311"/>
            </a:xfrm>
            <a:prstGeom prst="rect">
              <a:avLst/>
            </a:prstGeom>
            <a:solidFill>
              <a:srgbClr val="FFEFEF"/>
            </a:solidFill>
            <a:ln w="9525">
              <a:solidFill>
                <a:srgbClr val="039F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35566" name="Text Box 14"/>
            <p:cNvSpPr txBox="1">
              <a:spLocks noChangeArrowheads="1"/>
            </p:cNvSpPr>
            <p:nvPr/>
          </p:nvSpPr>
          <p:spPr bwMode="auto">
            <a:xfrm>
              <a:off x="1826" y="2434"/>
              <a:ext cx="244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lvl="1" algn="ctr">
                <a:spcBef>
                  <a:spcPct val="50000"/>
                </a:spcBef>
              </a:pPr>
              <a:r>
                <a:rPr lang="en-US" sz="1800" b="1">
                  <a:solidFill>
                    <a:srgbClr val="A80000"/>
                  </a:solidFill>
                  <a:latin typeface="Verdana" pitchFamily="34" charset="0"/>
                </a:rPr>
                <a:t>Integration Services</a:t>
              </a:r>
              <a:endParaRPr lang="en-IN" sz="1800" b="1">
                <a:solidFill>
                  <a:srgbClr val="A80000"/>
                </a:solidFill>
                <a:latin typeface="Verdana" pitchFamily="34" charset="0"/>
              </a:endParaRPr>
            </a:p>
          </p:txBody>
        </p:sp>
      </p:grpSp>
      <p:grpSp>
        <p:nvGrpSpPr>
          <p:cNvPr id="535567" name="Group 15"/>
          <p:cNvGrpSpPr>
            <a:grpSpLocks/>
          </p:cNvGrpSpPr>
          <p:nvPr/>
        </p:nvGrpSpPr>
        <p:grpSpPr bwMode="auto">
          <a:xfrm>
            <a:off x="1905000" y="2486025"/>
            <a:ext cx="5905500" cy="1171575"/>
            <a:chOff x="1314" y="2698"/>
            <a:chExt cx="3720" cy="738"/>
          </a:xfrm>
        </p:grpSpPr>
        <p:sp>
          <p:nvSpPr>
            <p:cNvPr id="535568" name="Rectangle 16"/>
            <p:cNvSpPr>
              <a:spLocks noChangeArrowheads="1"/>
            </p:cNvSpPr>
            <p:nvPr/>
          </p:nvSpPr>
          <p:spPr bwMode="auto">
            <a:xfrm>
              <a:off x="1380" y="2698"/>
              <a:ext cx="3648" cy="738"/>
            </a:xfrm>
            <a:prstGeom prst="rect">
              <a:avLst/>
            </a:prstGeom>
            <a:solidFill>
              <a:srgbClr val="E7E7FF"/>
            </a:solidFill>
            <a:ln w="9525">
              <a:solidFill>
                <a:srgbClr val="039F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35569" name="Rectangle 17"/>
            <p:cNvSpPr>
              <a:spLocks noChangeArrowheads="1"/>
            </p:cNvSpPr>
            <p:nvPr/>
          </p:nvSpPr>
          <p:spPr bwMode="auto">
            <a:xfrm>
              <a:off x="2340" y="2956"/>
              <a:ext cx="864" cy="426"/>
            </a:xfrm>
            <a:prstGeom prst="rect">
              <a:avLst/>
            </a:prstGeom>
            <a:solidFill>
              <a:srgbClr val="E7E7FF"/>
            </a:solidFill>
            <a:ln w="9525">
              <a:solidFill>
                <a:srgbClr val="039F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35570" name="Text Box 18"/>
            <p:cNvSpPr txBox="1">
              <a:spLocks noChangeArrowheads="1"/>
            </p:cNvSpPr>
            <p:nvPr/>
          </p:nvSpPr>
          <p:spPr bwMode="auto">
            <a:xfrm>
              <a:off x="2066" y="3064"/>
              <a:ext cx="1152"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lvl="1" algn="ctr">
                <a:spcBef>
                  <a:spcPct val="50000"/>
                </a:spcBef>
              </a:pPr>
              <a:r>
                <a:rPr lang="en-US" sz="1600">
                  <a:solidFill>
                    <a:srgbClr val="0000AC"/>
                  </a:solidFill>
                  <a:latin typeface="Verdana" pitchFamily="34" charset="0"/>
                </a:rPr>
                <a:t>Replication </a:t>
              </a:r>
              <a:endParaRPr lang="en-IN" sz="1600">
                <a:solidFill>
                  <a:srgbClr val="0000AC"/>
                </a:solidFill>
                <a:latin typeface="Verdana" pitchFamily="34" charset="0"/>
              </a:endParaRPr>
            </a:p>
          </p:txBody>
        </p:sp>
        <p:sp>
          <p:nvSpPr>
            <p:cNvPr id="535571" name="Rectangle 19"/>
            <p:cNvSpPr>
              <a:spLocks noChangeArrowheads="1"/>
            </p:cNvSpPr>
            <p:nvPr/>
          </p:nvSpPr>
          <p:spPr bwMode="auto">
            <a:xfrm>
              <a:off x="1428" y="2960"/>
              <a:ext cx="864" cy="426"/>
            </a:xfrm>
            <a:prstGeom prst="rect">
              <a:avLst/>
            </a:prstGeom>
            <a:solidFill>
              <a:srgbClr val="E7E7FF"/>
            </a:solidFill>
            <a:ln w="9525">
              <a:solidFill>
                <a:srgbClr val="039F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35572" name="Text Box 20"/>
            <p:cNvSpPr txBox="1">
              <a:spLocks noChangeArrowheads="1"/>
            </p:cNvSpPr>
            <p:nvPr/>
          </p:nvSpPr>
          <p:spPr bwMode="auto">
            <a:xfrm>
              <a:off x="1314" y="2986"/>
              <a:ext cx="930" cy="3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lvl="1">
                <a:spcBef>
                  <a:spcPct val="50000"/>
                </a:spcBef>
              </a:pPr>
              <a:r>
                <a:rPr lang="en-US" sz="1600">
                  <a:solidFill>
                    <a:srgbClr val="0000AC"/>
                  </a:solidFill>
                  <a:latin typeface="Verdana" pitchFamily="34" charset="0"/>
                </a:rPr>
                <a:t>Service Broker</a:t>
              </a:r>
            </a:p>
          </p:txBody>
        </p:sp>
        <p:sp>
          <p:nvSpPr>
            <p:cNvPr id="535573" name="Rectangle 21"/>
            <p:cNvSpPr>
              <a:spLocks noChangeArrowheads="1"/>
            </p:cNvSpPr>
            <p:nvPr/>
          </p:nvSpPr>
          <p:spPr bwMode="auto">
            <a:xfrm>
              <a:off x="3234" y="2956"/>
              <a:ext cx="864" cy="426"/>
            </a:xfrm>
            <a:prstGeom prst="rect">
              <a:avLst/>
            </a:prstGeom>
            <a:solidFill>
              <a:srgbClr val="E7E7FF"/>
            </a:solidFill>
            <a:ln w="9525">
              <a:solidFill>
                <a:srgbClr val="039F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35574" name="Text Box 22"/>
            <p:cNvSpPr txBox="1">
              <a:spLocks noChangeArrowheads="1"/>
            </p:cNvSpPr>
            <p:nvPr/>
          </p:nvSpPr>
          <p:spPr bwMode="auto">
            <a:xfrm>
              <a:off x="2994" y="3004"/>
              <a:ext cx="1056" cy="3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lvl="1" algn="ctr">
                <a:spcBef>
                  <a:spcPct val="50000"/>
                </a:spcBef>
              </a:pPr>
              <a:r>
                <a:rPr lang="en-US" sz="1600">
                  <a:solidFill>
                    <a:srgbClr val="0000AC"/>
                  </a:solidFill>
                  <a:latin typeface="Verdana" pitchFamily="34" charset="0"/>
                </a:rPr>
                <a:t>Full-Text Search</a:t>
              </a:r>
              <a:endParaRPr lang="en-IN" sz="1600">
                <a:solidFill>
                  <a:srgbClr val="0000AC"/>
                </a:solidFill>
                <a:latin typeface="Verdana" pitchFamily="34" charset="0"/>
              </a:endParaRPr>
            </a:p>
          </p:txBody>
        </p:sp>
        <p:sp>
          <p:nvSpPr>
            <p:cNvPr id="535575" name="Rectangle 23"/>
            <p:cNvSpPr>
              <a:spLocks noChangeArrowheads="1"/>
            </p:cNvSpPr>
            <p:nvPr/>
          </p:nvSpPr>
          <p:spPr bwMode="auto">
            <a:xfrm>
              <a:off x="4122" y="2956"/>
              <a:ext cx="864" cy="426"/>
            </a:xfrm>
            <a:prstGeom prst="rect">
              <a:avLst/>
            </a:prstGeom>
            <a:solidFill>
              <a:srgbClr val="E7E7FF"/>
            </a:solidFill>
            <a:ln w="9525">
              <a:solidFill>
                <a:srgbClr val="039F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35576" name="Text Box 24"/>
            <p:cNvSpPr txBox="1">
              <a:spLocks noChangeArrowheads="1"/>
            </p:cNvSpPr>
            <p:nvPr/>
          </p:nvSpPr>
          <p:spPr bwMode="auto">
            <a:xfrm>
              <a:off x="3810" y="3004"/>
              <a:ext cx="1224" cy="3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lvl="1" algn="ctr">
                <a:spcBef>
                  <a:spcPct val="50000"/>
                </a:spcBef>
              </a:pPr>
              <a:r>
                <a:rPr lang="en-US" sz="1600">
                  <a:solidFill>
                    <a:srgbClr val="0000AC"/>
                  </a:solidFill>
                  <a:latin typeface="Verdana" pitchFamily="34" charset="0"/>
                </a:rPr>
                <a:t>Notification Services</a:t>
              </a:r>
              <a:endParaRPr lang="en-IN" sz="1600">
                <a:solidFill>
                  <a:srgbClr val="0000AC"/>
                </a:solidFill>
                <a:latin typeface="Verdana" pitchFamily="34" charset="0"/>
              </a:endParaRPr>
            </a:p>
          </p:txBody>
        </p:sp>
        <p:sp>
          <p:nvSpPr>
            <p:cNvPr id="535577" name="Text Box 25"/>
            <p:cNvSpPr txBox="1">
              <a:spLocks noChangeArrowheads="1"/>
            </p:cNvSpPr>
            <p:nvPr/>
          </p:nvSpPr>
          <p:spPr bwMode="auto">
            <a:xfrm>
              <a:off x="1832" y="2716"/>
              <a:ext cx="244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lvl="1" algn="ctr">
                <a:spcBef>
                  <a:spcPct val="50000"/>
                </a:spcBef>
              </a:pPr>
              <a:r>
                <a:rPr lang="en-US" sz="1800" b="1">
                  <a:solidFill>
                    <a:srgbClr val="0000AC"/>
                  </a:solidFill>
                  <a:latin typeface="Verdana" pitchFamily="34" charset="0"/>
                </a:rPr>
                <a:t>Database Engine</a:t>
              </a:r>
              <a:endParaRPr lang="en-IN" sz="1800" b="1">
                <a:solidFill>
                  <a:srgbClr val="0000AC"/>
                </a:solidFill>
                <a:latin typeface="Verdana" pitchFamily="34" charset="0"/>
              </a:endParaRPr>
            </a:p>
          </p:txBody>
        </p:sp>
      </p:grpSp>
      <p:sp>
        <p:nvSpPr>
          <p:cNvPr id="535583" name="Rectangle 31"/>
          <p:cNvSpPr>
            <a:spLocks noChangeArrowheads="1"/>
          </p:cNvSpPr>
          <p:nvPr/>
        </p:nvSpPr>
        <p:spPr bwMode="auto">
          <a:xfrm>
            <a:off x="1525588" y="1598613"/>
            <a:ext cx="6780212" cy="53498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spcBef>
                <a:spcPct val="20000"/>
              </a:spcBef>
              <a:buFontTx/>
              <a:buBlip>
                <a:blip r:embed="rId4"/>
              </a:buBlip>
            </a:pPr>
            <a:r>
              <a:rPr lang="en-IN" sz="2000">
                <a:solidFill>
                  <a:schemeClr val="accent2"/>
                </a:solidFill>
                <a:latin typeface="Arial" pitchFamily="34" charset="0"/>
                <a:cs typeface="Times New Roman" pitchFamily="18" charset="0"/>
              </a:rPr>
              <a:t>SQL Server 2005 consists of the following components.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grpId="0" nodeType="afterEffect">
                                  <p:stCondLst>
                                    <p:cond delay="1000"/>
                                  </p:stCondLst>
                                  <p:childTnLst>
                                    <p:set>
                                      <p:cBhvr>
                                        <p:cTn id="6" dur="1" fill="hold">
                                          <p:stCondLst>
                                            <p:cond delay="0"/>
                                          </p:stCondLst>
                                        </p:cTn>
                                        <p:tgtEl>
                                          <p:spTgt spid="535555"/>
                                        </p:tgtEl>
                                        <p:attrNameLst>
                                          <p:attrName>style.visibility</p:attrName>
                                        </p:attrNameLst>
                                      </p:cBhvr>
                                      <p:to>
                                        <p:strVal val="visible"/>
                                      </p:to>
                                    </p:set>
                                    <p:animEffect transition="in" filter="box(out)">
                                      <p:cBhvr>
                                        <p:cTn id="7" dur="500"/>
                                        <p:tgtEl>
                                          <p:spTgt spid="535555"/>
                                        </p:tgtEl>
                                      </p:cBhvr>
                                    </p:animEffect>
                                  </p:childTnLst>
                                  <p:subTnLst>
                                    <p:audio>
                                      <p:cMediaNode>
                                        <p:cTn display="0" masterRel="sameClick">
                                          <p:stCondLst>
                                            <p:cond evt="begin" delay="0">
                                              <p:tn val="5"/>
                                            </p:cond>
                                          </p:stCondLst>
                                          <p:endCondLst>
                                            <p:cond evt="onStopAudio" delay="0">
                                              <p:tgtEl>
                                                <p:sldTgt/>
                                              </p:tgtEl>
                                            </p:cond>
                                          </p:endCondLst>
                                        </p:cTn>
                                        <p:tgtEl>
                                          <p:sndTgt r:embed="rId3" name="camera.wav"/>
                                        </p:tgtEl>
                                      </p:cMediaNode>
                                    </p:audio>
                                  </p:subTnLst>
                                </p:cTn>
                              </p:par>
                            </p:childTnLst>
                          </p:cTn>
                        </p:par>
                        <p:par>
                          <p:cTn id="8" fill="hold" nodeType="afterGroup">
                            <p:stCondLst>
                              <p:cond delay="1500"/>
                            </p:stCondLst>
                            <p:childTnLst>
                              <p:par>
                                <p:cTn id="9" presetID="4" presetClass="entr" presetSubtype="32" fill="hold" nodeType="afterEffect">
                                  <p:stCondLst>
                                    <p:cond delay="1000"/>
                                  </p:stCondLst>
                                  <p:childTnLst>
                                    <p:set>
                                      <p:cBhvr>
                                        <p:cTn id="10" dur="1" fill="hold">
                                          <p:stCondLst>
                                            <p:cond delay="0"/>
                                          </p:stCondLst>
                                        </p:cTn>
                                        <p:tgtEl>
                                          <p:spTgt spid="535567"/>
                                        </p:tgtEl>
                                        <p:attrNameLst>
                                          <p:attrName>style.visibility</p:attrName>
                                        </p:attrNameLst>
                                      </p:cBhvr>
                                      <p:to>
                                        <p:strVal val="visible"/>
                                      </p:to>
                                    </p:set>
                                    <p:animEffect transition="in" filter="box(out)">
                                      <p:cBhvr>
                                        <p:cTn id="11" dur="500"/>
                                        <p:tgtEl>
                                          <p:spTgt spid="535567"/>
                                        </p:tgtEl>
                                      </p:cBhvr>
                                    </p:animEffect>
                                  </p:childTnLst>
                                  <p:subTnLst>
                                    <p:audio>
                                      <p:cMediaNode>
                                        <p:cTn display="0" masterRel="sameClick">
                                          <p:stCondLst>
                                            <p:cond evt="begin" delay="0">
                                              <p:tn val="9"/>
                                            </p:cond>
                                          </p:stCondLst>
                                          <p:endCondLst>
                                            <p:cond evt="onStopAudio" delay="0">
                                              <p:tgtEl>
                                                <p:sldTgt/>
                                              </p:tgtEl>
                                            </p:cond>
                                          </p:endCondLst>
                                        </p:cTn>
                                        <p:tgtEl>
                                          <p:sndTgt r:embed="rId3" name="camera.wav"/>
                                        </p:tgtEl>
                                      </p:cMediaNode>
                                    </p:audio>
                                  </p:subTnLst>
                                </p:cTn>
                              </p:par>
                            </p:childTnLst>
                          </p:cTn>
                        </p:par>
                      </p:childTnLst>
                    </p:cTn>
                  </p:par>
                  <p:par>
                    <p:cTn id="12" fill="hold" nodeType="clickPar">
                      <p:stCondLst>
                        <p:cond delay="indefinite"/>
                      </p:stCondLst>
                      <p:childTnLst>
                        <p:par>
                          <p:cTn id="13" fill="hold" nodeType="withGroup">
                            <p:stCondLst>
                              <p:cond delay="0"/>
                            </p:stCondLst>
                            <p:childTnLst>
                              <p:par>
                                <p:cTn id="14" presetID="23" presetClass="entr" presetSubtype="16" fill="hold" nodeType="clickEffect">
                                  <p:stCondLst>
                                    <p:cond delay="0"/>
                                  </p:stCondLst>
                                  <p:childTnLst>
                                    <p:set>
                                      <p:cBhvr>
                                        <p:cTn id="15" dur="1" fill="hold">
                                          <p:stCondLst>
                                            <p:cond delay="0"/>
                                          </p:stCondLst>
                                        </p:cTn>
                                        <p:tgtEl>
                                          <p:spTgt spid="535564"/>
                                        </p:tgtEl>
                                        <p:attrNameLst>
                                          <p:attrName>style.visibility</p:attrName>
                                        </p:attrNameLst>
                                      </p:cBhvr>
                                      <p:to>
                                        <p:strVal val="visible"/>
                                      </p:to>
                                    </p:set>
                                    <p:anim calcmode="lin" valueType="num">
                                      <p:cBhvr>
                                        <p:cTn id="16" dur="500" fill="hold"/>
                                        <p:tgtEl>
                                          <p:spTgt spid="535564"/>
                                        </p:tgtEl>
                                        <p:attrNameLst>
                                          <p:attrName>ppt_w</p:attrName>
                                        </p:attrNameLst>
                                      </p:cBhvr>
                                      <p:tavLst>
                                        <p:tav tm="0">
                                          <p:val>
                                            <p:fltVal val="0"/>
                                          </p:val>
                                        </p:tav>
                                        <p:tav tm="100000">
                                          <p:val>
                                            <p:strVal val="#ppt_w"/>
                                          </p:val>
                                        </p:tav>
                                      </p:tavLst>
                                    </p:anim>
                                    <p:anim calcmode="lin" valueType="num">
                                      <p:cBhvr>
                                        <p:cTn id="17" dur="500" fill="hold"/>
                                        <p:tgtEl>
                                          <p:spTgt spid="535564"/>
                                        </p:tgtEl>
                                        <p:attrNameLst>
                                          <p:attrName>ppt_h</p:attrName>
                                        </p:attrNameLst>
                                      </p:cBhvr>
                                      <p:tavLst>
                                        <p:tav tm="0">
                                          <p:val>
                                            <p:fltVal val="0"/>
                                          </p:val>
                                        </p:tav>
                                        <p:tav tm="100000">
                                          <p:val>
                                            <p:strVal val="#ppt_h"/>
                                          </p:val>
                                        </p:tav>
                                      </p:tavLst>
                                    </p:anim>
                                  </p:childTnLst>
                                </p:cTn>
                              </p:par>
                            </p:childTnLst>
                          </p:cTn>
                        </p:par>
                      </p:childTnLst>
                    </p:cTn>
                  </p:par>
                  <p:par>
                    <p:cTn id="18" fill="hold" nodeType="clickPar">
                      <p:stCondLst>
                        <p:cond delay="indefinite"/>
                      </p:stCondLst>
                      <p:childTnLst>
                        <p:par>
                          <p:cTn id="19" fill="hold" nodeType="withGroup">
                            <p:stCondLst>
                              <p:cond delay="0"/>
                            </p:stCondLst>
                            <p:childTnLst>
                              <p:par>
                                <p:cTn id="20" presetID="23" presetClass="entr" presetSubtype="16" fill="hold" nodeType="clickEffect">
                                  <p:stCondLst>
                                    <p:cond delay="0"/>
                                  </p:stCondLst>
                                  <p:childTnLst>
                                    <p:set>
                                      <p:cBhvr>
                                        <p:cTn id="21" dur="1" fill="hold">
                                          <p:stCondLst>
                                            <p:cond delay="0"/>
                                          </p:stCondLst>
                                        </p:cTn>
                                        <p:tgtEl>
                                          <p:spTgt spid="535561"/>
                                        </p:tgtEl>
                                        <p:attrNameLst>
                                          <p:attrName>style.visibility</p:attrName>
                                        </p:attrNameLst>
                                      </p:cBhvr>
                                      <p:to>
                                        <p:strVal val="visible"/>
                                      </p:to>
                                    </p:set>
                                    <p:anim calcmode="lin" valueType="num">
                                      <p:cBhvr>
                                        <p:cTn id="22" dur="500" fill="hold"/>
                                        <p:tgtEl>
                                          <p:spTgt spid="535561"/>
                                        </p:tgtEl>
                                        <p:attrNameLst>
                                          <p:attrName>ppt_w</p:attrName>
                                        </p:attrNameLst>
                                      </p:cBhvr>
                                      <p:tavLst>
                                        <p:tav tm="0">
                                          <p:val>
                                            <p:fltVal val="0"/>
                                          </p:val>
                                        </p:tav>
                                        <p:tav tm="100000">
                                          <p:val>
                                            <p:strVal val="#ppt_w"/>
                                          </p:val>
                                        </p:tav>
                                      </p:tavLst>
                                    </p:anim>
                                    <p:anim calcmode="lin" valueType="num">
                                      <p:cBhvr>
                                        <p:cTn id="23" dur="500" fill="hold"/>
                                        <p:tgtEl>
                                          <p:spTgt spid="535561"/>
                                        </p:tgtEl>
                                        <p:attrNameLst>
                                          <p:attrName>ppt_h</p:attrName>
                                        </p:attrNameLst>
                                      </p:cBhvr>
                                      <p:tavLst>
                                        <p:tav tm="0">
                                          <p:val>
                                            <p:fltVal val="0"/>
                                          </p:val>
                                        </p:tav>
                                        <p:tav tm="100000">
                                          <p:val>
                                            <p:strVal val="#ppt_h"/>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23" presetClass="entr" presetSubtype="16" fill="hold" nodeType="clickEffect">
                                  <p:stCondLst>
                                    <p:cond delay="0"/>
                                  </p:stCondLst>
                                  <p:childTnLst>
                                    <p:set>
                                      <p:cBhvr>
                                        <p:cTn id="27" dur="1" fill="hold">
                                          <p:stCondLst>
                                            <p:cond delay="0"/>
                                          </p:stCondLst>
                                        </p:cTn>
                                        <p:tgtEl>
                                          <p:spTgt spid="535558"/>
                                        </p:tgtEl>
                                        <p:attrNameLst>
                                          <p:attrName>style.visibility</p:attrName>
                                        </p:attrNameLst>
                                      </p:cBhvr>
                                      <p:to>
                                        <p:strVal val="visible"/>
                                      </p:to>
                                    </p:set>
                                    <p:anim calcmode="lin" valueType="num">
                                      <p:cBhvr>
                                        <p:cTn id="28" dur="500" fill="hold"/>
                                        <p:tgtEl>
                                          <p:spTgt spid="535558"/>
                                        </p:tgtEl>
                                        <p:attrNameLst>
                                          <p:attrName>ppt_w</p:attrName>
                                        </p:attrNameLst>
                                      </p:cBhvr>
                                      <p:tavLst>
                                        <p:tav tm="0">
                                          <p:val>
                                            <p:fltVal val="0"/>
                                          </p:val>
                                        </p:tav>
                                        <p:tav tm="100000">
                                          <p:val>
                                            <p:strVal val="#ppt_w"/>
                                          </p:val>
                                        </p:tav>
                                      </p:tavLst>
                                    </p:anim>
                                    <p:anim calcmode="lin" valueType="num">
                                      <p:cBhvr>
                                        <p:cTn id="29" dur="500" fill="hold"/>
                                        <p:tgtEl>
                                          <p:spTgt spid="535558"/>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5555" grpId="0" animBg="1"/>
    </p:bld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82658" name="Rectangle 2"/>
          <p:cNvSpPr>
            <a:spLocks noChangeArrowheads="1"/>
          </p:cNvSpPr>
          <p:nvPr/>
        </p:nvSpPr>
        <p:spPr bwMode="auto">
          <a:xfrm>
            <a:off x="1905000" y="2616200"/>
            <a:ext cx="5991225" cy="2794000"/>
          </a:xfrm>
          <a:prstGeom prst="rect">
            <a:avLst/>
          </a:prstGeom>
          <a:solidFill>
            <a:srgbClr val="9DDAFF"/>
          </a:solidFill>
          <a:ln w="28575">
            <a:solidFill>
              <a:srgbClr val="0068A8"/>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82659" name="Rectangle 3"/>
          <p:cNvSpPr>
            <a:spLocks noChangeArrowheads="1"/>
          </p:cNvSpPr>
          <p:nvPr/>
        </p:nvSpPr>
        <p:spPr bwMode="auto">
          <a:xfrm>
            <a:off x="7912100" y="2603500"/>
            <a:ext cx="609600" cy="2806700"/>
          </a:xfrm>
          <a:prstGeom prst="rect">
            <a:avLst/>
          </a:prstGeom>
          <a:solidFill>
            <a:srgbClr val="D3FEFF"/>
          </a:solidFill>
          <a:ln w="28575">
            <a:solidFill>
              <a:srgbClr val="008B8E"/>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82660" name="Text Box 4"/>
          <p:cNvSpPr txBox="1">
            <a:spLocks noChangeArrowheads="1"/>
          </p:cNvSpPr>
          <p:nvPr/>
        </p:nvSpPr>
        <p:spPr bwMode="auto">
          <a:xfrm rot="5400000">
            <a:off x="6899275" y="3676650"/>
            <a:ext cx="2513013"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itchFamily="18" charset="0"/>
              </a:defRPr>
            </a:lvl1pPr>
            <a:lvl2pPr marL="114300">
              <a:defRPr sz="2400">
                <a:solidFill>
                  <a:schemeClr val="tx1"/>
                </a:solidFill>
                <a:latin typeface="Times New Roman" pitchFamily="18" charset="0"/>
              </a:defRPr>
            </a:lvl2pPr>
            <a:lvl3pPr marL="2451100">
              <a:defRPr sz="2400">
                <a:solidFill>
                  <a:schemeClr val="tx1"/>
                </a:solidFill>
                <a:latin typeface="Times New Roman" pitchFamily="18" charset="0"/>
              </a:defRPr>
            </a:lvl3pPr>
            <a:lvl4pPr marL="2565400">
              <a:defRPr sz="2400">
                <a:solidFill>
                  <a:schemeClr val="tx1"/>
                </a:solidFill>
                <a:latin typeface="Times New Roman" pitchFamily="18" charset="0"/>
              </a:defRPr>
            </a:lvl4pPr>
            <a:lvl5pPr marL="2679700">
              <a:defRPr sz="2400">
                <a:solidFill>
                  <a:schemeClr val="tx1"/>
                </a:solidFill>
                <a:latin typeface="Times New Roman" pitchFamily="18" charset="0"/>
              </a:defRPr>
            </a:lvl5pPr>
            <a:lvl6pPr marL="3136900" fontAlgn="base">
              <a:spcBef>
                <a:spcPct val="0"/>
              </a:spcBef>
              <a:spcAft>
                <a:spcPct val="0"/>
              </a:spcAft>
              <a:defRPr sz="2400">
                <a:solidFill>
                  <a:schemeClr val="tx1"/>
                </a:solidFill>
                <a:latin typeface="Times New Roman" pitchFamily="18" charset="0"/>
              </a:defRPr>
            </a:lvl6pPr>
            <a:lvl7pPr marL="3594100" fontAlgn="base">
              <a:spcBef>
                <a:spcPct val="0"/>
              </a:spcBef>
              <a:spcAft>
                <a:spcPct val="0"/>
              </a:spcAft>
              <a:defRPr sz="2400">
                <a:solidFill>
                  <a:schemeClr val="tx1"/>
                </a:solidFill>
                <a:latin typeface="Times New Roman" pitchFamily="18" charset="0"/>
              </a:defRPr>
            </a:lvl7pPr>
            <a:lvl8pPr marL="4051300" fontAlgn="base">
              <a:spcBef>
                <a:spcPct val="0"/>
              </a:spcBef>
              <a:spcAft>
                <a:spcPct val="0"/>
              </a:spcAft>
              <a:defRPr sz="2400">
                <a:solidFill>
                  <a:schemeClr val="tx1"/>
                </a:solidFill>
                <a:latin typeface="Times New Roman" pitchFamily="18" charset="0"/>
              </a:defRPr>
            </a:lvl8pPr>
            <a:lvl9pPr marL="4508500" fontAlgn="base">
              <a:spcBef>
                <a:spcPct val="0"/>
              </a:spcBef>
              <a:spcAft>
                <a:spcPct val="0"/>
              </a:spcAft>
              <a:defRPr sz="2400">
                <a:solidFill>
                  <a:schemeClr val="tx1"/>
                </a:solidFill>
                <a:latin typeface="Times New Roman" pitchFamily="18" charset="0"/>
              </a:defRPr>
            </a:lvl9pPr>
          </a:lstStyle>
          <a:p>
            <a:pPr>
              <a:spcBef>
                <a:spcPct val="50000"/>
              </a:spcBef>
            </a:pPr>
            <a:r>
              <a:rPr lang="en-US" sz="1800" b="1">
                <a:solidFill>
                  <a:srgbClr val="009296"/>
                </a:solidFill>
                <a:latin typeface="Verdana" pitchFamily="34" charset="0"/>
              </a:rPr>
              <a:t>.NET Framework </a:t>
            </a:r>
            <a:endParaRPr lang="en-IN" sz="1800" b="1">
              <a:solidFill>
                <a:srgbClr val="009296"/>
              </a:solidFill>
              <a:latin typeface="Verdana" pitchFamily="34" charset="0"/>
            </a:endParaRPr>
          </a:p>
        </p:txBody>
      </p:sp>
      <p:grpSp>
        <p:nvGrpSpPr>
          <p:cNvPr id="582661" name="Group 5"/>
          <p:cNvGrpSpPr>
            <a:grpSpLocks/>
          </p:cNvGrpSpPr>
          <p:nvPr/>
        </p:nvGrpSpPr>
        <p:grpSpPr bwMode="auto">
          <a:xfrm>
            <a:off x="1917700" y="2693988"/>
            <a:ext cx="5905500" cy="2619375"/>
            <a:chOff x="1200" y="1662"/>
            <a:chExt cx="3720" cy="1650"/>
          </a:xfrm>
        </p:grpSpPr>
        <p:grpSp>
          <p:nvGrpSpPr>
            <p:cNvPr id="582662" name="Group 6"/>
            <p:cNvGrpSpPr>
              <a:grpSpLocks/>
            </p:cNvGrpSpPr>
            <p:nvPr/>
          </p:nvGrpSpPr>
          <p:grpSpPr bwMode="auto">
            <a:xfrm>
              <a:off x="1266" y="3001"/>
              <a:ext cx="3648" cy="311"/>
              <a:chOff x="1380" y="1768"/>
              <a:chExt cx="3648" cy="311"/>
            </a:xfrm>
          </p:grpSpPr>
          <p:sp>
            <p:nvSpPr>
              <p:cNvPr id="582663" name="Rectangle 7"/>
              <p:cNvSpPr>
                <a:spLocks noChangeArrowheads="1"/>
              </p:cNvSpPr>
              <p:nvPr/>
            </p:nvSpPr>
            <p:spPr bwMode="auto">
              <a:xfrm>
                <a:off x="1380" y="1768"/>
                <a:ext cx="3648" cy="311"/>
              </a:xfrm>
              <a:prstGeom prst="rect">
                <a:avLst/>
              </a:prstGeom>
              <a:solidFill>
                <a:srgbClr val="BDFFEE"/>
              </a:solidFill>
              <a:ln w="9525">
                <a:solidFill>
                  <a:srgbClr val="039F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82664" name="Text Box 8"/>
              <p:cNvSpPr txBox="1">
                <a:spLocks noChangeArrowheads="1"/>
              </p:cNvSpPr>
              <p:nvPr/>
            </p:nvSpPr>
            <p:spPr bwMode="auto">
              <a:xfrm>
                <a:off x="1826" y="1771"/>
                <a:ext cx="244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lvl="1" algn="ctr">
                  <a:spcBef>
                    <a:spcPct val="50000"/>
                  </a:spcBef>
                </a:pPr>
                <a:r>
                  <a:rPr lang="en-US" sz="1800" b="1">
                    <a:solidFill>
                      <a:srgbClr val="3B790D"/>
                    </a:solidFill>
                    <a:latin typeface="Verdana" pitchFamily="34" charset="0"/>
                  </a:rPr>
                  <a:t>Reporting Services</a:t>
                </a:r>
                <a:endParaRPr lang="en-IN" sz="1800" b="1">
                  <a:solidFill>
                    <a:srgbClr val="3B790D"/>
                  </a:solidFill>
                  <a:latin typeface="Verdana" pitchFamily="34" charset="0"/>
                </a:endParaRPr>
              </a:p>
            </p:txBody>
          </p:sp>
        </p:grpSp>
        <p:grpSp>
          <p:nvGrpSpPr>
            <p:cNvPr id="582665" name="Group 9"/>
            <p:cNvGrpSpPr>
              <a:grpSpLocks/>
            </p:cNvGrpSpPr>
            <p:nvPr/>
          </p:nvGrpSpPr>
          <p:grpSpPr bwMode="auto">
            <a:xfrm>
              <a:off x="1266" y="2713"/>
              <a:ext cx="3648" cy="311"/>
              <a:chOff x="1380" y="2080"/>
              <a:chExt cx="3648" cy="311"/>
            </a:xfrm>
          </p:grpSpPr>
          <p:sp>
            <p:nvSpPr>
              <p:cNvPr id="582666" name="Rectangle 10"/>
              <p:cNvSpPr>
                <a:spLocks noChangeArrowheads="1"/>
              </p:cNvSpPr>
              <p:nvPr/>
            </p:nvSpPr>
            <p:spPr bwMode="auto">
              <a:xfrm>
                <a:off x="1380" y="2080"/>
                <a:ext cx="3648" cy="311"/>
              </a:xfrm>
              <a:prstGeom prst="rect">
                <a:avLst/>
              </a:prstGeom>
              <a:solidFill>
                <a:srgbClr val="FFFFC1"/>
              </a:solidFill>
              <a:ln w="9525">
                <a:solidFill>
                  <a:srgbClr val="039F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82667" name="Text Box 11"/>
              <p:cNvSpPr txBox="1">
                <a:spLocks noChangeArrowheads="1"/>
              </p:cNvSpPr>
              <p:nvPr/>
            </p:nvSpPr>
            <p:spPr bwMode="auto">
              <a:xfrm>
                <a:off x="1826" y="2098"/>
                <a:ext cx="244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lvl="1" algn="ctr">
                  <a:spcBef>
                    <a:spcPct val="50000"/>
                  </a:spcBef>
                </a:pPr>
                <a:r>
                  <a:rPr lang="en-US" sz="1800" b="1">
                    <a:solidFill>
                      <a:srgbClr val="B47800"/>
                    </a:solidFill>
                    <a:latin typeface="Verdana" pitchFamily="34" charset="0"/>
                  </a:rPr>
                  <a:t>Analysis Services</a:t>
                </a:r>
                <a:endParaRPr lang="en-IN" sz="1800" b="1">
                  <a:solidFill>
                    <a:srgbClr val="B47800"/>
                  </a:solidFill>
                  <a:latin typeface="Verdana" pitchFamily="34" charset="0"/>
                </a:endParaRPr>
              </a:p>
            </p:txBody>
          </p:sp>
        </p:grpSp>
        <p:grpSp>
          <p:nvGrpSpPr>
            <p:cNvPr id="582668" name="Group 12"/>
            <p:cNvGrpSpPr>
              <a:grpSpLocks/>
            </p:cNvGrpSpPr>
            <p:nvPr/>
          </p:nvGrpSpPr>
          <p:grpSpPr bwMode="auto">
            <a:xfrm>
              <a:off x="1266" y="2400"/>
              <a:ext cx="3648" cy="311"/>
              <a:chOff x="1380" y="2386"/>
              <a:chExt cx="3648" cy="311"/>
            </a:xfrm>
          </p:grpSpPr>
          <p:sp>
            <p:nvSpPr>
              <p:cNvPr id="582669" name="Rectangle 13"/>
              <p:cNvSpPr>
                <a:spLocks noChangeArrowheads="1"/>
              </p:cNvSpPr>
              <p:nvPr/>
            </p:nvSpPr>
            <p:spPr bwMode="auto">
              <a:xfrm>
                <a:off x="1380" y="2386"/>
                <a:ext cx="3648" cy="311"/>
              </a:xfrm>
              <a:prstGeom prst="rect">
                <a:avLst/>
              </a:prstGeom>
              <a:solidFill>
                <a:srgbClr val="FFEFEF"/>
              </a:solidFill>
              <a:ln w="9525">
                <a:solidFill>
                  <a:srgbClr val="039F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82670" name="Text Box 14"/>
              <p:cNvSpPr txBox="1">
                <a:spLocks noChangeArrowheads="1"/>
              </p:cNvSpPr>
              <p:nvPr/>
            </p:nvSpPr>
            <p:spPr bwMode="auto">
              <a:xfrm>
                <a:off x="1826" y="2434"/>
                <a:ext cx="244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lvl="1" algn="ctr">
                  <a:spcBef>
                    <a:spcPct val="50000"/>
                  </a:spcBef>
                </a:pPr>
                <a:r>
                  <a:rPr lang="en-US" sz="1800" b="1">
                    <a:solidFill>
                      <a:srgbClr val="A80000"/>
                    </a:solidFill>
                    <a:latin typeface="Verdana" pitchFamily="34" charset="0"/>
                  </a:rPr>
                  <a:t>Integration Services</a:t>
                </a:r>
                <a:endParaRPr lang="en-IN" sz="1800" b="1">
                  <a:solidFill>
                    <a:srgbClr val="A80000"/>
                  </a:solidFill>
                  <a:latin typeface="Verdana" pitchFamily="34" charset="0"/>
                </a:endParaRPr>
              </a:p>
            </p:txBody>
          </p:sp>
        </p:grpSp>
        <p:grpSp>
          <p:nvGrpSpPr>
            <p:cNvPr id="582671" name="Group 15"/>
            <p:cNvGrpSpPr>
              <a:grpSpLocks/>
            </p:cNvGrpSpPr>
            <p:nvPr/>
          </p:nvGrpSpPr>
          <p:grpSpPr bwMode="auto">
            <a:xfrm>
              <a:off x="1200" y="1662"/>
              <a:ext cx="3720" cy="738"/>
              <a:chOff x="1314" y="2698"/>
              <a:chExt cx="3720" cy="738"/>
            </a:xfrm>
          </p:grpSpPr>
          <p:sp>
            <p:nvSpPr>
              <p:cNvPr id="582672" name="Rectangle 16"/>
              <p:cNvSpPr>
                <a:spLocks noChangeArrowheads="1"/>
              </p:cNvSpPr>
              <p:nvPr/>
            </p:nvSpPr>
            <p:spPr bwMode="auto">
              <a:xfrm>
                <a:off x="1380" y="2698"/>
                <a:ext cx="3648" cy="738"/>
              </a:xfrm>
              <a:prstGeom prst="rect">
                <a:avLst/>
              </a:prstGeom>
              <a:solidFill>
                <a:srgbClr val="E7E7FF"/>
              </a:solidFill>
              <a:ln w="9525">
                <a:solidFill>
                  <a:srgbClr val="039F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82673" name="Rectangle 17"/>
              <p:cNvSpPr>
                <a:spLocks noChangeArrowheads="1"/>
              </p:cNvSpPr>
              <p:nvPr/>
            </p:nvSpPr>
            <p:spPr bwMode="auto">
              <a:xfrm>
                <a:off x="2340" y="2956"/>
                <a:ext cx="864" cy="426"/>
              </a:xfrm>
              <a:prstGeom prst="rect">
                <a:avLst/>
              </a:prstGeom>
              <a:solidFill>
                <a:srgbClr val="E7E7FF"/>
              </a:solidFill>
              <a:ln w="9525">
                <a:solidFill>
                  <a:srgbClr val="039F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82674" name="Text Box 18"/>
              <p:cNvSpPr txBox="1">
                <a:spLocks noChangeArrowheads="1"/>
              </p:cNvSpPr>
              <p:nvPr/>
            </p:nvSpPr>
            <p:spPr bwMode="auto">
              <a:xfrm>
                <a:off x="2066" y="3064"/>
                <a:ext cx="1152"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lvl="1" algn="ctr">
                  <a:spcBef>
                    <a:spcPct val="50000"/>
                  </a:spcBef>
                </a:pPr>
                <a:r>
                  <a:rPr lang="en-US" sz="1600">
                    <a:solidFill>
                      <a:srgbClr val="0000AC"/>
                    </a:solidFill>
                    <a:latin typeface="Verdana" pitchFamily="34" charset="0"/>
                  </a:rPr>
                  <a:t>Replication </a:t>
                </a:r>
                <a:endParaRPr lang="en-IN" sz="1600">
                  <a:solidFill>
                    <a:srgbClr val="0000AC"/>
                  </a:solidFill>
                  <a:latin typeface="Verdana" pitchFamily="34" charset="0"/>
                </a:endParaRPr>
              </a:p>
            </p:txBody>
          </p:sp>
          <p:sp>
            <p:nvSpPr>
              <p:cNvPr id="582675" name="Rectangle 19"/>
              <p:cNvSpPr>
                <a:spLocks noChangeArrowheads="1"/>
              </p:cNvSpPr>
              <p:nvPr/>
            </p:nvSpPr>
            <p:spPr bwMode="auto">
              <a:xfrm>
                <a:off x="1428" y="2960"/>
                <a:ext cx="864" cy="426"/>
              </a:xfrm>
              <a:prstGeom prst="rect">
                <a:avLst/>
              </a:prstGeom>
              <a:solidFill>
                <a:srgbClr val="E7E7FF"/>
              </a:solidFill>
              <a:ln w="9525">
                <a:solidFill>
                  <a:srgbClr val="039F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82676" name="Text Box 20"/>
              <p:cNvSpPr txBox="1">
                <a:spLocks noChangeArrowheads="1"/>
              </p:cNvSpPr>
              <p:nvPr/>
            </p:nvSpPr>
            <p:spPr bwMode="auto">
              <a:xfrm>
                <a:off x="1314" y="2986"/>
                <a:ext cx="930" cy="3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lvl="1">
                  <a:spcBef>
                    <a:spcPct val="50000"/>
                  </a:spcBef>
                </a:pPr>
                <a:r>
                  <a:rPr lang="en-US" sz="1600">
                    <a:solidFill>
                      <a:srgbClr val="0000AC"/>
                    </a:solidFill>
                    <a:latin typeface="Verdana" pitchFamily="34" charset="0"/>
                  </a:rPr>
                  <a:t>Service Broker</a:t>
                </a:r>
              </a:p>
            </p:txBody>
          </p:sp>
          <p:sp>
            <p:nvSpPr>
              <p:cNvPr id="582677" name="Rectangle 21"/>
              <p:cNvSpPr>
                <a:spLocks noChangeArrowheads="1"/>
              </p:cNvSpPr>
              <p:nvPr/>
            </p:nvSpPr>
            <p:spPr bwMode="auto">
              <a:xfrm>
                <a:off x="3234" y="2956"/>
                <a:ext cx="864" cy="426"/>
              </a:xfrm>
              <a:prstGeom prst="rect">
                <a:avLst/>
              </a:prstGeom>
              <a:solidFill>
                <a:srgbClr val="E7E7FF"/>
              </a:solidFill>
              <a:ln w="9525">
                <a:solidFill>
                  <a:srgbClr val="039F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82678" name="Text Box 22"/>
              <p:cNvSpPr txBox="1">
                <a:spLocks noChangeArrowheads="1"/>
              </p:cNvSpPr>
              <p:nvPr/>
            </p:nvSpPr>
            <p:spPr bwMode="auto">
              <a:xfrm>
                <a:off x="2994" y="3004"/>
                <a:ext cx="1056" cy="3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lvl="1" algn="ctr">
                  <a:spcBef>
                    <a:spcPct val="50000"/>
                  </a:spcBef>
                </a:pPr>
                <a:r>
                  <a:rPr lang="en-US" sz="1600">
                    <a:solidFill>
                      <a:srgbClr val="0000AC"/>
                    </a:solidFill>
                    <a:latin typeface="Verdana" pitchFamily="34" charset="0"/>
                  </a:rPr>
                  <a:t>Full-Text Search</a:t>
                </a:r>
                <a:endParaRPr lang="en-IN" sz="1600">
                  <a:solidFill>
                    <a:srgbClr val="0000AC"/>
                  </a:solidFill>
                  <a:latin typeface="Verdana" pitchFamily="34" charset="0"/>
                </a:endParaRPr>
              </a:p>
            </p:txBody>
          </p:sp>
          <p:sp>
            <p:nvSpPr>
              <p:cNvPr id="582679" name="Rectangle 23"/>
              <p:cNvSpPr>
                <a:spLocks noChangeArrowheads="1"/>
              </p:cNvSpPr>
              <p:nvPr/>
            </p:nvSpPr>
            <p:spPr bwMode="auto">
              <a:xfrm>
                <a:off x="4122" y="2956"/>
                <a:ext cx="864" cy="426"/>
              </a:xfrm>
              <a:prstGeom prst="rect">
                <a:avLst/>
              </a:prstGeom>
              <a:solidFill>
                <a:srgbClr val="E7E7FF"/>
              </a:solidFill>
              <a:ln w="9525">
                <a:solidFill>
                  <a:srgbClr val="039F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82680" name="Text Box 24"/>
              <p:cNvSpPr txBox="1">
                <a:spLocks noChangeArrowheads="1"/>
              </p:cNvSpPr>
              <p:nvPr/>
            </p:nvSpPr>
            <p:spPr bwMode="auto">
              <a:xfrm>
                <a:off x="3810" y="3004"/>
                <a:ext cx="1224" cy="3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lvl="1" algn="ctr">
                  <a:spcBef>
                    <a:spcPct val="50000"/>
                  </a:spcBef>
                </a:pPr>
                <a:r>
                  <a:rPr lang="en-US" sz="1600">
                    <a:solidFill>
                      <a:srgbClr val="0000AC"/>
                    </a:solidFill>
                    <a:latin typeface="Verdana" pitchFamily="34" charset="0"/>
                  </a:rPr>
                  <a:t>Notification Services</a:t>
                </a:r>
                <a:endParaRPr lang="en-IN" sz="1600">
                  <a:solidFill>
                    <a:srgbClr val="0000AC"/>
                  </a:solidFill>
                  <a:latin typeface="Verdana" pitchFamily="34" charset="0"/>
                </a:endParaRPr>
              </a:p>
            </p:txBody>
          </p:sp>
          <p:sp>
            <p:nvSpPr>
              <p:cNvPr id="582681" name="Text Box 25"/>
              <p:cNvSpPr txBox="1">
                <a:spLocks noChangeArrowheads="1"/>
              </p:cNvSpPr>
              <p:nvPr/>
            </p:nvSpPr>
            <p:spPr bwMode="auto">
              <a:xfrm>
                <a:off x="1832" y="2716"/>
                <a:ext cx="244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lvl="1" algn="ctr">
                  <a:spcBef>
                    <a:spcPct val="50000"/>
                  </a:spcBef>
                </a:pPr>
                <a:r>
                  <a:rPr lang="en-US" sz="1800" b="1">
                    <a:solidFill>
                      <a:srgbClr val="0000AC"/>
                    </a:solidFill>
                    <a:latin typeface="Verdana" pitchFamily="34" charset="0"/>
                  </a:rPr>
                  <a:t>Database Engine</a:t>
                </a:r>
                <a:endParaRPr lang="en-IN" sz="1800" b="1">
                  <a:solidFill>
                    <a:srgbClr val="0000AC"/>
                  </a:solidFill>
                  <a:latin typeface="Verdana" pitchFamily="34" charset="0"/>
                </a:endParaRPr>
              </a:p>
            </p:txBody>
          </p:sp>
        </p:grpSp>
      </p:grpSp>
      <p:sp>
        <p:nvSpPr>
          <p:cNvPr id="582682" name="Rectangle 26"/>
          <p:cNvSpPr>
            <a:spLocks noChangeArrowheads="1"/>
          </p:cNvSpPr>
          <p:nvPr>
            <p:ph type="body" idx="1"/>
          </p:nvPr>
        </p:nvSpPr>
        <p:spPr bwMode="auto">
          <a:xfrm>
            <a:off x="1525588" y="1600200"/>
            <a:ext cx="7313612" cy="915988"/>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Tx/>
              <a:buBlip>
                <a:blip r:embed="rId3"/>
              </a:buBlip>
            </a:pPr>
            <a:r>
              <a:rPr lang="en-US" sz="2000">
                <a:solidFill>
                  <a:schemeClr val="accent2"/>
                </a:solidFill>
                <a:latin typeface="Arial" pitchFamily="34" charset="0"/>
                <a:cs typeface="Times New Roman" pitchFamily="18" charset="0"/>
              </a:rPr>
              <a:t>Microsoft SQL Server 2005 is integrated with the .NET Framework.</a:t>
            </a:r>
            <a:endParaRPr lang="en-IN" sz="2000">
              <a:solidFill>
                <a:schemeClr val="accent2"/>
              </a:solidFill>
              <a:latin typeface="Arial" pitchFamily="34" charset="0"/>
              <a:cs typeface="Times New Roman" pitchFamily="18" charset="0"/>
            </a:endParaRPr>
          </a:p>
        </p:txBody>
      </p:sp>
      <p:sp>
        <p:nvSpPr>
          <p:cNvPr id="582683" name="Text Box 27"/>
          <p:cNvSpPr txBox="1">
            <a:spLocks noChangeArrowheads="1"/>
          </p:cNvSpPr>
          <p:nvPr/>
        </p:nvSpPr>
        <p:spPr bwMode="auto">
          <a:xfrm>
            <a:off x="152400" y="711200"/>
            <a:ext cx="87630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solidFill>
                  <a:schemeClr val="bg1"/>
                </a:solidFill>
                <a:latin typeface="Tahoma" pitchFamily="34" charset="0"/>
                <a:cs typeface="Times New Roman" pitchFamily="18" charset="0"/>
              </a:rPr>
              <a:t>SQL Server 2005 Components (Contd.)</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584706" name="Text Box 2"/>
          <p:cNvSpPr txBox="1">
            <a:spLocks noChangeArrowheads="1"/>
          </p:cNvSpPr>
          <p:nvPr/>
        </p:nvSpPr>
        <p:spPr bwMode="auto">
          <a:xfrm>
            <a:off x="152400" y="711200"/>
            <a:ext cx="87630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solidFill>
                  <a:schemeClr val="bg1"/>
                </a:solidFill>
                <a:latin typeface="Tahoma" pitchFamily="34" charset="0"/>
                <a:cs typeface="Times New Roman" pitchFamily="18" charset="0"/>
              </a:rPr>
              <a:t>Just a minute </a:t>
            </a:r>
          </a:p>
        </p:txBody>
      </p:sp>
      <p:sp>
        <p:nvSpPr>
          <p:cNvPr id="584707" name="Rectangle 3"/>
          <p:cNvSpPr>
            <a:spLocks noChangeArrowheads="1"/>
          </p:cNvSpPr>
          <p:nvPr>
            <p:ph type="body" idx="1"/>
          </p:nvPr>
        </p:nvSpPr>
        <p:spPr bwMode="auto">
          <a:xfrm>
            <a:off x="1525588" y="1595438"/>
            <a:ext cx="7313612" cy="2744787"/>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347663" indent="-347663">
              <a:buFontTx/>
              <a:buBlip>
                <a:blip r:embed="rId3"/>
              </a:buBlip>
              <a:tabLst>
                <a:tab pos="290513" algn="l"/>
              </a:tabLst>
            </a:pPr>
            <a:r>
              <a:rPr lang="en-IN" sz="2000">
                <a:solidFill>
                  <a:schemeClr val="accent2"/>
                </a:solidFill>
                <a:latin typeface="Arial" pitchFamily="34" charset="0"/>
                <a:cs typeface="Times New Roman" pitchFamily="18" charset="0"/>
              </a:rPr>
              <a:t>Which of the following services of SQL Server 2005 allows you to implement message-based communication?</a:t>
            </a:r>
          </a:p>
          <a:p>
            <a:pPr marL="798513" lvl="1" indent="-333375">
              <a:buFontTx/>
              <a:buAutoNum type="arabicPeriod"/>
              <a:tabLst>
                <a:tab pos="290513" algn="l"/>
              </a:tabLst>
            </a:pPr>
            <a:r>
              <a:rPr lang="en-IN" sz="1800">
                <a:solidFill>
                  <a:schemeClr val="accent2"/>
                </a:solidFill>
                <a:latin typeface="Arial" pitchFamily="34" charset="0"/>
                <a:cs typeface="Times New Roman" pitchFamily="18" charset="0"/>
              </a:rPr>
              <a:t>Full-text search</a:t>
            </a:r>
          </a:p>
          <a:p>
            <a:pPr marL="798513" lvl="1" indent="-333375">
              <a:buFontTx/>
              <a:buAutoNum type="arabicPeriod"/>
              <a:tabLst>
                <a:tab pos="290513" algn="l"/>
              </a:tabLst>
            </a:pPr>
            <a:r>
              <a:rPr lang="en-IN" sz="1800">
                <a:solidFill>
                  <a:schemeClr val="accent2"/>
                </a:solidFill>
                <a:latin typeface="Arial" pitchFamily="34" charset="0"/>
                <a:cs typeface="Times New Roman" pitchFamily="18" charset="0"/>
              </a:rPr>
              <a:t>Service Broker</a:t>
            </a:r>
          </a:p>
          <a:p>
            <a:pPr marL="798513" lvl="1" indent="-333375">
              <a:buFontTx/>
              <a:buAutoNum type="arabicPeriod"/>
              <a:tabLst>
                <a:tab pos="290513" algn="l"/>
              </a:tabLst>
            </a:pPr>
            <a:r>
              <a:rPr lang="en-IN" sz="1800">
                <a:solidFill>
                  <a:schemeClr val="accent2"/>
                </a:solidFill>
                <a:latin typeface="Arial" pitchFamily="34" charset="0"/>
                <a:cs typeface="Times New Roman" pitchFamily="18" charset="0"/>
              </a:rPr>
              <a:t>Notification services</a:t>
            </a:r>
          </a:p>
          <a:p>
            <a:pPr marL="798513" lvl="1" indent="-333375">
              <a:buFontTx/>
              <a:buAutoNum type="arabicPeriod"/>
              <a:tabLst>
                <a:tab pos="290513" algn="l"/>
              </a:tabLst>
            </a:pPr>
            <a:r>
              <a:rPr lang="en-IN" sz="1800">
                <a:solidFill>
                  <a:schemeClr val="accent2"/>
                </a:solidFill>
                <a:latin typeface="Arial" pitchFamily="34" charset="0"/>
                <a:cs typeface="Times New Roman" pitchFamily="18" charset="0"/>
              </a:rPr>
              <a:t>Replication</a:t>
            </a:r>
            <a:endParaRPr lang="en-US" sz="1800">
              <a:solidFill>
                <a:schemeClr val="accent2"/>
              </a:solidFill>
              <a:latin typeface="Arial" pitchFamily="34" charset="0"/>
            </a:endParaRPr>
          </a:p>
        </p:txBody>
      </p:sp>
      <p:sp>
        <p:nvSpPr>
          <p:cNvPr id="584708" name="Rectangle 4"/>
          <p:cNvSpPr>
            <a:spLocks noChangeArrowheads="1"/>
          </p:cNvSpPr>
          <p:nvPr/>
        </p:nvSpPr>
        <p:spPr bwMode="auto">
          <a:xfrm>
            <a:off x="1525588" y="4800600"/>
            <a:ext cx="6627812" cy="12192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marL="346075" indent="-346075">
              <a:spcBef>
                <a:spcPct val="20000"/>
              </a:spcBef>
              <a:buFontTx/>
              <a:buBlip>
                <a:blip r:embed="rId3"/>
              </a:buBlip>
            </a:pPr>
            <a:r>
              <a:rPr lang="en-US" sz="2000">
                <a:solidFill>
                  <a:schemeClr val="accent2"/>
                </a:solidFill>
                <a:latin typeface="Arial" pitchFamily="34" charset="0"/>
                <a:cs typeface="Times New Roman" pitchFamily="18" charset="0"/>
              </a:rPr>
              <a:t>Answer:</a:t>
            </a:r>
          </a:p>
          <a:p>
            <a:pPr marL="798513" lvl="1" indent="-338138">
              <a:spcBef>
                <a:spcPct val="20000"/>
              </a:spcBef>
            </a:pPr>
            <a:r>
              <a:rPr lang="en-US" sz="1800">
                <a:solidFill>
                  <a:schemeClr val="accent2"/>
                </a:solidFill>
                <a:latin typeface="Arial" pitchFamily="34" charset="0"/>
                <a:cs typeface="Times New Roman" pitchFamily="18" charset="0"/>
              </a:rPr>
              <a:t>2.	Service Broker</a:t>
            </a:r>
            <a:r>
              <a:rPr lang="en-IN" sz="1600">
                <a:solidFill>
                  <a:schemeClr val="accent2"/>
                </a:solidFill>
                <a:latin typeface="Arial "/>
              </a:rPr>
              <a:t> </a:t>
            </a:r>
            <a:endParaRPr lang="en-US" sz="1600">
              <a:solidFill>
                <a:schemeClr val="accent2"/>
              </a:solidFill>
              <a:latin typeface="Arial "/>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8" fill="hold" grpId="0" nodeType="clickEffect">
                                  <p:stCondLst>
                                    <p:cond delay="0"/>
                                  </p:stCondLst>
                                  <p:childTnLst>
                                    <p:set>
                                      <p:cBhvr>
                                        <p:cTn id="6" dur="1" fill="hold">
                                          <p:stCondLst>
                                            <p:cond delay="0"/>
                                          </p:stCondLst>
                                        </p:cTn>
                                        <p:tgtEl>
                                          <p:spTgt spid="584708"/>
                                        </p:tgtEl>
                                        <p:attrNameLst>
                                          <p:attrName>style.visibility</p:attrName>
                                        </p:attrNameLst>
                                      </p:cBhvr>
                                      <p:to>
                                        <p:strVal val="visible"/>
                                      </p:to>
                                    </p:set>
                                    <p:animEffect transition="in" filter="slide(fromLeft)">
                                      <p:cBhvr>
                                        <p:cTn id="7" dur="500"/>
                                        <p:tgtEl>
                                          <p:spTgt spid="58470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4708" grpId="0" animBg="1"/>
    </p:bldLst>
  </p:timing>
</p:sld>
</file>

<file path=ppt/slides/slide7.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586754" name="Text Box 2"/>
          <p:cNvSpPr txBox="1">
            <a:spLocks noChangeArrowheads="1"/>
          </p:cNvSpPr>
          <p:nvPr/>
        </p:nvSpPr>
        <p:spPr bwMode="auto">
          <a:xfrm>
            <a:off x="152400" y="711200"/>
            <a:ext cx="87630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solidFill>
                  <a:schemeClr val="bg1"/>
                </a:solidFill>
                <a:latin typeface="Tahoma" pitchFamily="34" charset="0"/>
                <a:cs typeface="Times New Roman" pitchFamily="18" charset="0"/>
              </a:rPr>
              <a:t>Just a minute </a:t>
            </a:r>
          </a:p>
        </p:txBody>
      </p:sp>
      <p:sp>
        <p:nvSpPr>
          <p:cNvPr id="586755" name="Rectangle 3"/>
          <p:cNvSpPr>
            <a:spLocks noChangeArrowheads="1"/>
          </p:cNvSpPr>
          <p:nvPr>
            <p:ph type="body" idx="1"/>
          </p:nvPr>
        </p:nvSpPr>
        <p:spPr bwMode="auto">
          <a:xfrm>
            <a:off x="1524000" y="1600200"/>
            <a:ext cx="7313613" cy="2409825"/>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347663" indent="-347663">
              <a:lnSpc>
                <a:spcPct val="99000"/>
              </a:lnSpc>
              <a:spcBef>
                <a:spcPct val="0"/>
              </a:spcBef>
              <a:buFontTx/>
              <a:buBlip>
                <a:blip r:embed="rId3"/>
              </a:buBlip>
            </a:pPr>
            <a:r>
              <a:rPr lang="en-IN" sz="2000">
                <a:solidFill>
                  <a:schemeClr val="accent2"/>
                </a:solidFill>
                <a:latin typeface="Arial" pitchFamily="34" charset="0"/>
                <a:cs typeface="Times New Roman" pitchFamily="18" charset="0"/>
              </a:rPr>
              <a:t>Which of the following services of SQL Server 2005 allows you to gather and integrate data from disparate data sources in an organization?</a:t>
            </a:r>
          </a:p>
          <a:p>
            <a:pPr marL="798513" lvl="1" indent="-333375">
              <a:buFontTx/>
              <a:buAutoNum type="arabicPeriod"/>
            </a:pPr>
            <a:r>
              <a:rPr lang="fr-FR" sz="1800">
                <a:solidFill>
                  <a:schemeClr val="accent2"/>
                </a:solidFill>
                <a:latin typeface="Arial" pitchFamily="34" charset="0"/>
                <a:cs typeface="Times New Roman" pitchFamily="18" charset="0"/>
              </a:rPr>
              <a:t>Analysis services</a:t>
            </a:r>
          </a:p>
          <a:p>
            <a:pPr marL="798513" lvl="1" indent="-333375">
              <a:buFontTx/>
              <a:buAutoNum type="arabicPeriod"/>
            </a:pPr>
            <a:r>
              <a:rPr lang="fr-FR" sz="1800">
                <a:solidFill>
                  <a:schemeClr val="accent2"/>
                </a:solidFill>
                <a:latin typeface="Arial" pitchFamily="34" charset="0"/>
                <a:cs typeface="Times New Roman" pitchFamily="18" charset="0"/>
              </a:rPr>
              <a:t>Integration services</a:t>
            </a:r>
          </a:p>
          <a:p>
            <a:pPr marL="798513" lvl="1" indent="-333375">
              <a:buFontTx/>
              <a:buAutoNum type="arabicPeriod"/>
            </a:pPr>
            <a:r>
              <a:rPr lang="fr-FR" sz="1800">
                <a:solidFill>
                  <a:schemeClr val="accent2"/>
                </a:solidFill>
                <a:latin typeface="Arial" pitchFamily="34" charset="0"/>
                <a:cs typeface="Times New Roman" pitchFamily="18" charset="0"/>
              </a:rPr>
              <a:t>Notification services</a:t>
            </a:r>
          </a:p>
          <a:p>
            <a:pPr marL="798513" lvl="1" indent="-333375">
              <a:buFontTx/>
              <a:buAutoNum type="arabicPeriod"/>
            </a:pPr>
            <a:r>
              <a:rPr lang="fr-FR" sz="1800">
                <a:solidFill>
                  <a:schemeClr val="accent2"/>
                </a:solidFill>
                <a:latin typeface="Arial" pitchFamily="34" charset="0"/>
                <a:cs typeface="Times New Roman" pitchFamily="18" charset="0"/>
              </a:rPr>
              <a:t>Replication</a:t>
            </a:r>
            <a:endParaRPr lang="en-US" sz="1800">
              <a:solidFill>
                <a:schemeClr val="accent2"/>
              </a:solidFill>
              <a:latin typeface="Arial" pitchFamily="34" charset="0"/>
            </a:endParaRPr>
          </a:p>
        </p:txBody>
      </p:sp>
      <p:sp>
        <p:nvSpPr>
          <p:cNvPr id="586756" name="Rectangle 4"/>
          <p:cNvSpPr>
            <a:spLocks noChangeArrowheads="1"/>
          </p:cNvSpPr>
          <p:nvPr/>
        </p:nvSpPr>
        <p:spPr bwMode="auto">
          <a:xfrm>
            <a:off x="1525588" y="4800600"/>
            <a:ext cx="6627812" cy="12192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marL="346075" indent="-346075">
              <a:spcBef>
                <a:spcPct val="20000"/>
              </a:spcBef>
              <a:buFontTx/>
              <a:buBlip>
                <a:blip r:embed="rId3"/>
              </a:buBlip>
              <a:tabLst>
                <a:tab pos="855663" algn="l"/>
              </a:tabLst>
            </a:pPr>
            <a:r>
              <a:rPr lang="en-US" sz="2000">
                <a:solidFill>
                  <a:schemeClr val="accent2"/>
                </a:solidFill>
                <a:latin typeface="Arial" pitchFamily="34" charset="0"/>
                <a:cs typeface="Times New Roman" pitchFamily="18" charset="0"/>
              </a:rPr>
              <a:t>Answer:</a:t>
            </a:r>
          </a:p>
          <a:p>
            <a:pPr marL="798513" lvl="1" indent="-333375">
              <a:spcBef>
                <a:spcPct val="20000"/>
              </a:spcBef>
              <a:tabLst>
                <a:tab pos="855663" algn="l"/>
              </a:tabLst>
            </a:pPr>
            <a:r>
              <a:rPr lang="en-US" sz="1800">
                <a:solidFill>
                  <a:schemeClr val="accent2"/>
                </a:solidFill>
                <a:latin typeface="Arial" pitchFamily="34" charset="0"/>
                <a:cs typeface="Times New Roman" pitchFamily="18" charset="0"/>
              </a:rPr>
              <a:t>2.  Integration services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8" fill="hold" grpId="0" nodeType="clickEffect">
                                  <p:stCondLst>
                                    <p:cond delay="0"/>
                                  </p:stCondLst>
                                  <p:childTnLst>
                                    <p:set>
                                      <p:cBhvr>
                                        <p:cTn id="6" dur="1" fill="hold">
                                          <p:stCondLst>
                                            <p:cond delay="0"/>
                                          </p:stCondLst>
                                        </p:cTn>
                                        <p:tgtEl>
                                          <p:spTgt spid="586756"/>
                                        </p:tgtEl>
                                        <p:attrNameLst>
                                          <p:attrName>style.visibility</p:attrName>
                                        </p:attrNameLst>
                                      </p:cBhvr>
                                      <p:to>
                                        <p:strVal val="visible"/>
                                      </p:to>
                                    </p:set>
                                    <p:animEffect transition="in" filter="slide(fromLeft)">
                                      <p:cBhvr>
                                        <p:cTn id="7" dur="500"/>
                                        <p:tgtEl>
                                          <p:spTgt spid="5867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6756" grpId="0" animBg="1"/>
    </p:bld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88802" name="Rectangle 2"/>
          <p:cNvSpPr>
            <a:spLocks noChangeArrowheads="1"/>
          </p:cNvSpPr>
          <p:nvPr>
            <p:ph type="body" idx="1"/>
          </p:nvPr>
        </p:nvSpPr>
        <p:spPr bwMode="auto">
          <a:xfrm>
            <a:off x="1525588" y="1598613"/>
            <a:ext cx="7313612" cy="4570412"/>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Tx/>
              <a:buBlip>
                <a:blip r:embed="rId3"/>
              </a:buBlip>
            </a:pPr>
            <a:r>
              <a:rPr lang="en-IN" sz="2000">
                <a:solidFill>
                  <a:schemeClr val="accent2"/>
                </a:solidFill>
                <a:latin typeface="Arial" pitchFamily="34" charset="0"/>
                <a:cs typeface="Times New Roman" pitchFamily="18" charset="0"/>
              </a:rPr>
              <a:t>SQL Server 2005 provides the following features:</a:t>
            </a:r>
            <a:endParaRPr lang="en-US" sz="2000">
              <a:solidFill>
                <a:schemeClr val="accent2"/>
              </a:solidFill>
              <a:latin typeface="Arial" pitchFamily="34" charset="0"/>
              <a:cs typeface="Times New Roman" pitchFamily="18" charset="0"/>
            </a:endParaRPr>
          </a:p>
          <a:p>
            <a:pPr lvl="1">
              <a:buFontTx/>
              <a:buBlip>
                <a:blip r:embed="rId4"/>
              </a:buBlip>
            </a:pPr>
            <a:r>
              <a:rPr lang="en-IN" sz="1800">
                <a:solidFill>
                  <a:schemeClr val="accent2"/>
                </a:solidFill>
                <a:latin typeface="Arial" pitchFamily="34" charset="0"/>
                <a:cs typeface="Times New Roman" pitchFamily="18" charset="0"/>
              </a:rPr>
              <a:t>Built-in support for Extensible Markup Language (XML) data</a:t>
            </a:r>
          </a:p>
          <a:p>
            <a:pPr lvl="1">
              <a:buFontTx/>
              <a:buBlip>
                <a:blip r:embed="rId4"/>
              </a:buBlip>
            </a:pPr>
            <a:r>
              <a:rPr lang="en-US" sz="1800">
                <a:solidFill>
                  <a:schemeClr val="accent2"/>
                </a:solidFill>
                <a:latin typeface="Arial" pitchFamily="34" charset="0"/>
                <a:cs typeface="Times New Roman" pitchFamily="18" charset="0"/>
              </a:rPr>
              <a:t>CLR integration</a:t>
            </a:r>
          </a:p>
          <a:p>
            <a:pPr lvl="1">
              <a:buFontTx/>
              <a:buBlip>
                <a:blip r:embed="rId4"/>
              </a:buBlip>
            </a:pPr>
            <a:r>
              <a:rPr lang="en-US" sz="1800">
                <a:solidFill>
                  <a:schemeClr val="accent2"/>
                </a:solidFill>
                <a:latin typeface="Arial" pitchFamily="34" charset="0"/>
                <a:cs typeface="Times New Roman" pitchFamily="18" charset="0"/>
              </a:rPr>
              <a:t>Scalability</a:t>
            </a:r>
          </a:p>
          <a:p>
            <a:pPr lvl="1">
              <a:buFontTx/>
              <a:buBlip>
                <a:blip r:embed="rId4"/>
              </a:buBlip>
            </a:pPr>
            <a:r>
              <a:rPr lang="en-US" sz="1800">
                <a:solidFill>
                  <a:schemeClr val="accent2"/>
                </a:solidFill>
                <a:latin typeface="Arial" pitchFamily="34" charset="0"/>
                <a:cs typeface="Times New Roman" pitchFamily="18" charset="0"/>
              </a:rPr>
              <a:t>Service-oriented architecture</a:t>
            </a:r>
          </a:p>
          <a:p>
            <a:pPr lvl="1">
              <a:buFontTx/>
              <a:buBlip>
                <a:blip r:embed="rId4"/>
              </a:buBlip>
            </a:pPr>
            <a:r>
              <a:rPr lang="en-US" sz="1800">
                <a:solidFill>
                  <a:schemeClr val="accent2"/>
                </a:solidFill>
                <a:latin typeface="Arial" pitchFamily="34" charset="0"/>
                <a:cs typeface="Times New Roman" pitchFamily="18" charset="0"/>
              </a:rPr>
              <a:t>Support for Web services</a:t>
            </a:r>
          </a:p>
          <a:p>
            <a:pPr lvl="1">
              <a:buFontTx/>
              <a:buBlip>
                <a:blip r:embed="rId4"/>
              </a:buBlip>
            </a:pPr>
            <a:r>
              <a:rPr lang="en-US" sz="1800">
                <a:solidFill>
                  <a:schemeClr val="accent2"/>
                </a:solidFill>
                <a:latin typeface="Arial" pitchFamily="34" charset="0"/>
                <a:cs typeface="Times New Roman" pitchFamily="18" charset="0"/>
              </a:rPr>
              <a:t>High level of security</a:t>
            </a:r>
          </a:p>
          <a:p>
            <a:pPr lvl="1">
              <a:buFontTx/>
              <a:buBlip>
                <a:blip r:embed="rId4"/>
              </a:buBlip>
            </a:pPr>
            <a:r>
              <a:rPr lang="en-US" sz="1800">
                <a:solidFill>
                  <a:schemeClr val="accent2"/>
                </a:solidFill>
                <a:latin typeface="Arial" pitchFamily="34" charset="0"/>
                <a:cs typeface="Times New Roman" pitchFamily="18" charset="0"/>
              </a:rPr>
              <a:t>High availability</a:t>
            </a:r>
          </a:p>
          <a:p>
            <a:pPr lvl="1">
              <a:buFontTx/>
              <a:buBlip>
                <a:blip r:embed="rId4"/>
              </a:buBlip>
            </a:pPr>
            <a:r>
              <a:rPr lang="en-IN" sz="1800">
                <a:solidFill>
                  <a:schemeClr val="accent2"/>
                </a:solidFill>
                <a:latin typeface="Arial" pitchFamily="34" charset="0"/>
                <a:cs typeface="Times New Roman" pitchFamily="18" charset="0"/>
              </a:rPr>
              <a:t>Support for data migration and analysis</a:t>
            </a:r>
            <a:endParaRPr lang="en-US" sz="1800">
              <a:solidFill>
                <a:schemeClr val="accent2"/>
              </a:solidFill>
              <a:latin typeface="Arial" pitchFamily="34" charset="0"/>
              <a:cs typeface="Times New Roman" pitchFamily="18" charset="0"/>
            </a:endParaRPr>
          </a:p>
        </p:txBody>
      </p:sp>
      <p:sp>
        <p:nvSpPr>
          <p:cNvPr id="588803" name="Text Box 3"/>
          <p:cNvSpPr txBox="1">
            <a:spLocks noChangeArrowheads="1"/>
          </p:cNvSpPr>
          <p:nvPr/>
        </p:nvSpPr>
        <p:spPr bwMode="auto">
          <a:xfrm>
            <a:off x="152400" y="711200"/>
            <a:ext cx="87630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solidFill>
                  <a:schemeClr val="bg1"/>
                </a:solidFill>
                <a:latin typeface="Tahoma" pitchFamily="34" charset="0"/>
                <a:cs typeface="Times New Roman" pitchFamily="18" charset="0"/>
              </a:rPr>
              <a:t>Features of SQL Server 2005</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90850" name="Rectangle 2"/>
          <p:cNvSpPr>
            <a:spLocks noChangeArrowheads="1"/>
          </p:cNvSpPr>
          <p:nvPr>
            <p:ph type="body" idx="1"/>
          </p:nvPr>
        </p:nvSpPr>
        <p:spPr bwMode="auto">
          <a:xfrm>
            <a:off x="1525588" y="1598613"/>
            <a:ext cx="7313612" cy="4570412"/>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Tx/>
              <a:buBlip>
                <a:blip r:embed="rId3"/>
              </a:buBlip>
            </a:pPr>
            <a:r>
              <a:rPr lang="en-IN" sz="2000">
                <a:solidFill>
                  <a:schemeClr val="accent2"/>
                </a:solidFill>
                <a:latin typeface="Arial" pitchFamily="34" charset="0"/>
                <a:cs typeface="Times New Roman" pitchFamily="18" charset="0"/>
              </a:rPr>
              <a:t>SQL is the core language used to:</a:t>
            </a:r>
            <a:endParaRPr lang="en-US" sz="2000">
              <a:solidFill>
                <a:schemeClr val="accent2"/>
              </a:solidFill>
              <a:latin typeface="Arial" pitchFamily="34" charset="0"/>
              <a:cs typeface="Times New Roman" pitchFamily="18" charset="0"/>
            </a:endParaRPr>
          </a:p>
          <a:p>
            <a:pPr lvl="1">
              <a:buFontTx/>
              <a:buBlip>
                <a:blip r:embed="rId4"/>
              </a:buBlip>
            </a:pPr>
            <a:r>
              <a:rPr lang="en-IN" sz="1800">
                <a:solidFill>
                  <a:schemeClr val="accent2"/>
                </a:solidFill>
                <a:latin typeface="Arial" pitchFamily="34" charset="0"/>
                <a:cs typeface="Times New Roman" pitchFamily="18" charset="0"/>
              </a:rPr>
              <a:t>Store data</a:t>
            </a:r>
          </a:p>
          <a:p>
            <a:pPr lvl="1">
              <a:buFontTx/>
              <a:buBlip>
                <a:blip r:embed="rId4"/>
              </a:buBlip>
            </a:pPr>
            <a:r>
              <a:rPr lang="en-IN" sz="1800">
                <a:solidFill>
                  <a:schemeClr val="accent2"/>
                </a:solidFill>
                <a:latin typeface="Arial" pitchFamily="34" charset="0"/>
                <a:cs typeface="Times New Roman" pitchFamily="18" charset="0"/>
              </a:rPr>
              <a:t>Retrieve and manipulate data</a:t>
            </a:r>
          </a:p>
          <a:p>
            <a:pPr lvl="1">
              <a:buFontTx/>
              <a:buBlip>
                <a:blip r:embed="rId4"/>
              </a:buBlip>
            </a:pPr>
            <a:r>
              <a:rPr lang="en-IN" sz="1800">
                <a:solidFill>
                  <a:schemeClr val="accent2"/>
                </a:solidFill>
                <a:latin typeface="Arial" pitchFamily="34" charset="0"/>
                <a:cs typeface="Times New Roman" pitchFamily="18" charset="0"/>
              </a:rPr>
              <a:t>Modify data</a:t>
            </a:r>
          </a:p>
          <a:p>
            <a:pPr>
              <a:buFontTx/>
              <a:buBlip>
                <a:blip r:embed="rId3"/>
              </a:buBlip>
            </a:pPr>
            <a:r>
              <a:rPr lang="en-US" sz="2000">
                <a:solidFill>
                  <a:schemeClr val="accent2"/>
                </a:solidFill>
                <a:latin typeface="Arial" pitchFamily="34" charset="0"/>
                <a:cs typeface="Times New Roman" pitchFamily="18" charset="0"/>
              </a:rPr>
              <a:t>SQL can be categorized as:</a:t>
            </a:r>
          </a:p>
          <a:p>
            <a:pPr lvl="1">
              <a:buFontTx/>
              <a:buBlip>
                <a:blip r:embed="rId4"/>
              </a:buBlip>
            </a:pPr>
            <a:r>
              <a:rPr lang="en-US" sz="1800">
                <a:solidFill>
                  <a:schemeClr val="accent2"/>
                </a:solidFill>
                <a:latin typeface="Arial" pitchFamily="34" charset="0"/>
                <a:cs typeface="Times New Roman" pitchFamily="18" charset="0"/>
              </a:rPr>
              <a:t>Data Definition Language (DDL)</a:t>
            </a:r>
          </a:p>
          <a:p>
            <a:pPr lvl="1">
              <a:buFontTx/>
              <a:buBlip>
                <a:blip r:embed="rId4"/>
              </a:buBlip>
            </a:pPr>
            <a:r>
              <a:rPr lang="en-US" sz="1800">
                <a:solidFill>
                  <a:schemeClr val="accent2"/>
                </a:solidFill>
                <a:latin typeface="Arial" pitchFamily="34" charset="0"/>
                <a:cs typeface="Times New Roman" pitchFamily="18" charset="0"/>
              </a:rPr>
              <a:t>Data Manipulation Language (DML)</a:t>
            </a:r>
          </a:p>
          <a:p>
            <a:pPr lvl="1">
              <a:buFontTx/>
              <a:buBlip>
                <a:blip r:embed="rId4"/>
              </a:buBlip>
            </a:pPr>
            <a:r>
              <a:rPr lang="en-US" sz="1800">
                <a:solidFill>
                  <a:schemeClr val="accent2"/>
                </a:solidFill>
                <a:latin typeface="Arial" pitchFamily="34" charset="0"/>
                <a:cs typeface="Times New Roman" pitchFamily="18" charset="0"/>
              </a:rPr>
              <a:t>Data Control Language (DCL)</a:t>
            </a:r>
          </a:p>
          <a:p>
            <a:pPr lvl="1">
              <a:buFontTx/>
              <a:buBlip>
                <a:blip r:embed="rId4"/>
              </a:buBlip>
            </a:pPr>
            <a:r>
              <a:rPr lang="en-US" sz="1800">
                <a:solidFill>
                  <a:schemeClr val="accent2"/>
                </a:solidFill>
                <a:latin typeface="Arial" pitchFamily="34" charset="0"/>
                <a:cs typeface="Times New Roman" pitchFamily="18" charset="0"/>
              </a:rPr>
              <a:t>Data Query Language (DQL)</a:t>
            </a:r>
          </a:p>
        </p:txBody>
      </p:sp>
      <p:sp>
        <p:nvSpPr>
          <p:cNvPr id="590851" name="Text Box 3"/>
          <p:cNvSpPr txBox="1">
            <a:spLocks noChangeArrowheads="1"/>
          </p:cNvSpPr>
          <p:nvPr/>
        </p:nvSpPr>
        <p:spPr bwMode="auto">
          <a:xfrm>
            <a:off x="152400" y="711200"/>
            <a:ext cx="87630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solidFill>
                  <a:schemeClr val="bg1"/>
                </a:solidFill>
                <a:latin typeface="Tahoma" pitchFamily="34" charset="0"/>
                <a:cs typeface="Times New Roman" pitchFamily="18" charset="0"/>
              </a:rPr>
              <a:t>Structured Query Language (SQL)</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QMDS2005_Session01">
  <a:themeElements>
    <a:clrScheme name="IEC_Slides_Template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IEC_Slides_Template">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IEC_Slides_Template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IEC_Slides_Template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IEC_Slides_Template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IEC_Slides_Template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IEC_Slides_Templat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IEC_Slides_Templat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IEC_Slides_Templat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QMDS2005_Session01</Template>
  <TotalTime>3</TotalTime>
  <Words>3395</Words>
  <Application>Microsoft Office PowerPoint</Application>
  <PresentationFormat>On-screen Show (4:3)</PresentationFormat>
  <Paragraphs>439</Paragraphs>
  <Slides>35</Slides>
  <Notes>35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35</vt:i4>
      </vt:variant>
    </vt:vector>
  </HeadingPairs>
  <TitlesOfParts>
    <vt:vector size="42" baseType="lpstr">
      <vt:lpstr>Times New Roman</vt:lpstr>
      <vt:lpstr>Arial</vt:lpstr>
      <vt:lpstr>Tahoma</vt:lpstr>
      <vt:lpstr>Courier New</vt:lpstr>
      <vt:lpstr>Verdana</vt:lpstr>
      <vt:lpstr>Arial </vt:lpstr>
      <vt:lpstr>QMDS2005_Session01</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Administrator</dc:creator>
  <cp:lastModifiedBy>Administrator</cp:lastModifiedBy>
  <cp:revision>1</cp:revision>
  <dcterms:created xsi:type="dcterms:W3CDTF">2012-12-02T20:54:33Z</dcterms:created>
  <dcterms:modified xsi:type="dcterms:W3CDTF">2012-12-02T20:57:50Z</dcterms:modified>
</cp:coreProperties>
</file>